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7" r:id="rId3"/>
    <p:sldId id="258" r:id="rId4"/>
    <p:sldId id="259" r:id="rId5"/>
    <p:sldId id="285" r:id="rId6"/>
    <p:sldId id="286" r:id="rId7"/>
    <p:sldId id="262" r:id="rId8"/>
    <p:sldId id="263" r:id="rId9"/>
    <p:sldId id="291" r:id="rId10"/>
    <p:sldId id="266" r:id="rId11"/>
    <p:sldId id="267" r:id="rId12"/>
    <p:sldId id="269" r:id="rId13"/>
    <p:sldId id="270" r:id="rId14"/>
    <p:sldId id="271" r:id="rId15"/>
    <p:sldId id="292" r:id="rId16"/>
    <p:sldId id="293" r:id="rId17"/>
    <p:sldId id="272" r:id="rId18"/>
    <p:sldId id="273" r:id="rId19"/>
    <p:sldId id="274" r:id="rId20"/>
    <p:sldId id="275" r:id="rId21"/>
    <p:sldId id="276" r:id="rId22"/>
    <p:sldId id="278" r:id="rId23"/>
    <p:sldId id="279" r:id="rId24"/>
    <p:sldId id="282" r:id="rId25"/>
    <p:sldId id="281" r:id="rId26"/>
    <p:sldId id="287" r:id="rId27"/>
    <p:sldId id="288" r:id="rId28"/>
    <p:sldId id="290" r:id="rId29"/>
    <p:sldId id="294" r:id="rId30"/>
    <p:sldId id="295" r:id="rId31"/>
    <p:sldId id="283" r:id="rId32"/>
    <p:sldId id="284" r:id="rId33"/>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2C16"/>
    <a:srgbClr val="0C788E"/>
    <a:srgbClr val="006666"/>
    <a:srgbClr val="0099CC"/>
    <a:srgbClr val="660066"/>
    <a:srgbClr val="660033"/>
    <a:srgbClr val="1C1C1C"/>
    <a:srgbClr val="9966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23" autoAdjust="0"/>
    <p:restoredTop sz="94652" autoAdjust="0"/>
  </p:normalViewPr>
  <p:slideViewPr>
    <p:cSldViewPr>
      <p:cViewPr varScale="1">
        <p:scale>
          <a:sx n="65" d="100"/>
          <a:sy n="65" d="100"/>
        </p:scale>
        <p:origin x="-738"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2007_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ES"/>
  <c:chart>
    <c:title>
      <c:tx>
        <c:rich>
          <a:bodyPr/>
          <a:lstStyle/>
          <a:p>
            <a:pPr>
              <a:defRPr/>
            </a:pPr>
            <a:r>
              <a:rPr lang="en-US" dirty="0" smtClean="0"/>
              <a:t>MODIFICACION CONTRACTUAL</a:t>
            </a:r>
            <a:endParaRPr lang="en-US" dirty="0"/>
          </a:p>
        </c:rich>
      </c:tx>
      <c:layout/>
    </c:title>
    <c:plotArea>
      <c:layout/>
      <c:pieChart>
        <c:varyColors val="1"/>
        <c:ser>
          <c:idx val="0"/>
          <c:order val="0"/>
          <c:tx>
            <c:strRef>
              <c:f>Hoja1!$B$1</c:f>
              <c:strCache>
                <c:ptCount val="1"/>
                <c:pt idx="0">
                  <c:v>Ventas</c:v>
                </c:pt>
              </c:strCache>
            </c:strRef>
          </c:tx>
          <c:dLbls>
            <c:dLbl>
              <c:idx val="0"/>
              <c:layout>
                <c:manualLayout>
                  <c:x val="0.27801033464566932"/>
                  <c:y val="0.12926384073066319"/>
                </c:manualLayout>
              </c:layout>
              <c:showCatName val="1"/>
              <c:showPercent val="1"/>
            </c:dLbl>
            <c:showCatName val="1"/>
            <c:showPercent val="1"/>
            <c:showLeaderLines val="1"/>
          </c:dLbls>
          <c:cat>
            <c:strRef>
              <c:f>Hoja1!$A$3:$A$5</c:f>
              <c:strCache>
                <c:ptCount val="2"/>
                <c:pt idx="0">
                  <c:v>MONTO MODIFICACIÓN</c:v>
                </c:pt>
                <c:pt idx="1">
                  <c:v>MONTO OBRA</c:v>
                </c:pt>
              </c:strCache>
            </c:strRef>
          </c:cat>
          <c:val>
            <c:numRef>
              <c:f>Hoja1!$B$3:$B$5</c:f>
              <c:numCache>
                <c:formatCode>General</c:formatCode>
                <c:ptCount val="3"/>
                <c:pt idx="0">
                  <c:v>45220.94</c:v>
                </c:pt>
                <c:pt idx="1">
                  <c:v>1415998.31</c:v>
                </c:pt>
              </c:numCache>
            </c:numRef>
          </c:val>
        </c:ser>
        <c:dLbls>
          <c:showCatName val="1"/>
          <c:showPercent val="1"/>
        </c:dLbls>
        <c:firstSliceAng val="0"/>
      </c:pieChart>
    </c:plotArea>
    <c:plotVisOnly val="1"/>
  </c:chart>
  <c:txPr>
    <a:bodyPr/>
    <a:lstStyle/>
    <a:p>
      <a:pPr>
        <a:defRPr sz="1800"/>
      </a:pPr>
      <a:endParaRPr lang="es-ES"/>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D7ADFF-8A21-4C74-AB70-457B43EF9AA1}" type="datetimeFigureOut">
              <a:rPr lang="es-ES" smtClean="0"/>
              <a:pPr/>
              <a:t>16/10/2014</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8E905A-4AAC-4552-ADFF-BE42E6D650E2}"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C08E905A-4AAC-4552-ADFF-BE42E6D650E2}" type="slidenum">
              <a:rPr lang="es-ES" smtClean="0"/>
              <a:pPr/>
              <a:t>1</a:t>
            </a:fld>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3E4DD4BE-A3DE-426D-86C7-A65BE00BA202}" type="slidenum">
              <a:rPr lang="es-ES" smtClean="0"/>
              <a:pPr/>
              <a:t>10</a:t>
            </a:fld>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3E4DD4BE-A3DE-426D-86C7-A65BE00BA202}" type="slidenum">
              <a:rPr lang="es-ES" smtClean="0"/>
              <a:pPr/>
              <a:t>11</a:t>
            </a:fld>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3E4DD4BE-A3DE-426D-86C7-A65BE00BA202}" type="slidenum">
              <a:rPr lang="es-ES" smtClean="0"/>
              <a:pPr/>
              <a:t>12</a:t>
            </a:fld>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DDB9466C-9A19-4B8D-9B95-B8BCCBE98579}" type="slidenum">
              <a:rPr lang="es-ES" smtClean="0"/>
              <a:pPr/>
              <a:t>13</a:t>
            </a:fld>
            <a:endParaRPr 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3E4DD4BE-A3DE-426D-86C7-A65BE00BA202}" type="slidenum">
              <a:rPr lang="es-ES" smtClean="0"/>
              <a:pPr/>
              <a:t>14</a:t>
            </a:fld>
            <a:endParaRPr 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DDB9466C-9A19-4B8D-9B95-B8BCCBE98579}" type="slidenum">
              <a:rPr lang="es-ES" smtClean="0"/>
              <a:pPr/>
              <a:t>15</a:t>
            </a:fld>
            <a:endParaRPr 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3E4DD4BE-A3DE-426D-86C7-A65BE00BA202}" type="slidenum">
              <a:rPr lang="es-ES" smtClean="0"/>
              <a:pPr/>
              <a:t>16</a:t>
            </a:fld>
            <a:endParaRPr 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3E4DD4BE-A3DE-426D-86C7-A65BE00BA202}" type="slidenum">
              <a:rPr lang="es-ES" smtClean="0"/>
              <a:pPr/>
              <a:t>17</a:t>
            </a:fld>
            <a:endParaRPr lang="es-E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3E4DD4BE-A3DE-426D-86C7-A65BE00BA202}" type="slidenum">
              <a:rPr lang="es-ES" smtClean="0"/>
              <a:pPr/>
              <a:t>18</a:t>
            </a:fld>
            <a:endParaRPr lang="es-E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3E4DD4BE-A3DE-426D-86C7-A65BE00BA202}" type="slidenum">
              <a:rPr lang="es-ES" smtClean="0"/>
              <a:pPr/>
              <a:t>19</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C08E905A-4AAC-4552-ADFF-BE42E6D650E2}" type="slidenum">
              <a:rPr lang="es-ES" smtClean="0"/>
              <a:pPr/>
              <a:t>2</a:t>
            </a:fld>
            <a:endParaRPr lang="es-E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3E4DD4BE-A3DE-426D-86C7-A65BE00BA202}" type="slidenum">
              <a:rPr lang="es-ES" smtClean="0"/>
              <a:pPr/>
              <a:t>20</a:t>
            </a:fld>
            <a:endParaRPr lang="es-E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3E4DD4BE-A3DE-426D-86C7-A65BE00BA202}" type="slidenum">
              <a:rPr lang="es-ES" smtClean="0"/>
              <a:pPr/>
              <a:t>21</a:t>
            </a:fld>
            <a:endParaRPr lang="es-E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3E4DD4BE-A3DE-426D-86C7-A65BE00BA202}" type="slidenum">
              <a:rPr lang="es-ES" smtClean="0"/>
              <a:pPr/>
              <a:t>22</a:t>
            </a:fld>
            <a:endParaRPr lang="es-E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3E4DD4BE-A3DE-426D-86C7-A65BE00BA202}" type="slidenum">
              <a:rPr lang="es-ES" smtClean="0"/>
              <a:pPr/>
              <a:t>23</a:t>
            </a:fld>
            <a:endParaRPr lang="es-E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3E4DD4BE-A3DE-426D-86C7-A65BE00BA202}" type="slidenum">
              <a:rPr lang="es-ES" smtClean="0"/>
              <a:pPr/>
              <a:t>24</a:t>
            </a:fld>
            <a:endParaRPr lang="es-E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3E4DD4BE-A3DE-426D-86C7-A65BE00BA202}" type="slidenum">
              <a:rPr lang="es-ES" smtClean="0"/>
              <a:pPr/>
              <a:t>25</a:t>
            </a:fld>
            <a:endParaRPr lang="es-E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C08E905A-4AAC-4552-ADFF-BE42E6D650E2}" type="slidenum">
              <a:rPr lang="es-ES" smtClean="0"/>
              <a:pPr/>
              <a:t>26</a:t>
            </a:fld>
            <a:endParaRPr lang="es-E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C08E905A-4AAC-4552-ADFF-BE42E6D650E2}" type="slidenum">
              <a:rPr lang="es-ES" smtClean="0"/>
              <a:pPr/>
              <a:t>27</a:t>
            </a:fld>
            <a:endParaRPr lang="es-E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C08E905A-4AAC-4552-ADFF-BE42E6D650E2}" type="slidenum">
              <a:rPr lang="es-ES" smtClean="0"/>
              <a:pPr/>
              <a:t>28</a:t>
            </a:fld>
            <a:endParaRPr lang="es-E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C08E905A-4AAC-4552-ADFF-BE42E6D650E2}" type="slidenum">
              <a:rPr lang="es-ES" smtClean="0"/>
              <a:pPr/>
              <a:t>29</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C08E905A-4AAC-4552-ADFF-BE42E6D650E2}" type="slidenum">
              <a:rPr lang="es-ES" smtClean="0"/>
              <a:pPr/>
              <a:t>3</a:t>
            </a:fld>
            <a:endParaRPr lang="es-E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C08E905A-4AAC-4552-ADFF-BE42E6D650E2}" type="slidenum">
              <a:rPr lang="es-ES" smtClean="0"/>
              <a:pPr/>
              <a:t>30</a:t>
            </a:fld>
            <a:endParaRPr lang="es-E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3E4DD4BE-A3DE-426D-86C7-A65BE00BA202}" type="slidenum">
              <a:rPr lang="es-ES" smtClean="0"/>
              <a:pPr/>
              <a:t>31</a:t>
            </a:fld>
            <a:endParaRPr lang="es-E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3E4DD4BE-A3DE-426D-86C7-A65BE00BA202}" type="slidenum">
              <a:rPr lang="es-ES" smtClean="0"/>
              <a:pPr/>
              <a:t>32</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C08E905A-4AAC-4552-ADFF-BE42E6D650E2}" type="slidenum">
              <a:rPr lang="es-ES" smtClean="0"/>
              <a:pPr/>
              <a:t>4</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08E905A-4AAC-4552-ADFF-BE42E6D650E2}" type="slidenum">
              <a:rPr lang="es-ES" smtClean="0"/>
              <a:pPr/>
              <a:t>5</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08E905A-4AAC-4552-ADFF-BE42E6D650E2}" type="slidenum">
              <a:rPr lang="es-ES" smtClean="0"/>
              <a:pPr/>
              <a:t>6</a:t>
            </a:fld>
            <a:endParaRPr lang="es-E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3E4DD4BE-A3DE-426D-86C7-A65BE00BA202}" type="slidenum">
              <a:rPr lang="es-ES" smtClean="0"/>
              <a:pPr/>
              <a:t>7</a:t>
            </a:fld>
            <a:endParaRPr lang="es-E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3E4DD4BE-A3DE-426D-86C7-A65BE00BA202}" type="slidenum">
              <a:rPr lang="es-ES" smtClean="0"/>
              <a:pPr/>
              <a:t>8</a:t>
            </a:fld>
            <a:endParaRPr lang="es-E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C08E905A-4AAC-4552-ADFF-BE42E6D650E2}" type="slidenum">
              <a:rPr lang="es-ES" smtClean="0"/>
              <a:pPr/>
              <a:t>9</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8C2BEE03-9ED9-4789-89B4-7A3AF11FE8EF}" type="slidenum">
              <a:rPr lang="es-ES"/>
              <a:pPr>
                <a:defRPr/>
              </a:pPr>
              <a:t>‹Nº›</a:t>
            </a:fld>
            <a:endParaRPr lang="es-E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A375D16F-D707-42BE-8AE9-315E842A3C68}" type="slidenum">
              <a:rPr lang="es-ES"/>
              <a:pPr>
                <a:defRPr/>
              </a:pPr>
              <a:t>‹Nº›</a:t>
            </a:fld>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B1C4F103-F4B8-4ED4-AFDE-AB391E0B300B}" type="slidenum">
              <a:rPr lang="es-ES"/>
              <a:pPr>
                <a:defRPr/>
              </a:pPr>
              <a:t>‹Nº›</a:t>
            </a:fld>
            <a:endParaRPr lang="es-E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D7B3937-BF1E-47A1-ABBB-7DDA768E08EC}" type="slidenum">
              <a:rPr lang="es-ES"/>
              <a:pPr>
                <a:defRPr/>
              </a:pPr>
              <a:t>‹Nº›</a:t>
            </a:fld>
            <a:endParaRPr lang="es-E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836FD878-45B9-4413-863A-58186D380A58}" type="slidenum">
              <a:rPr lang="es-ES"/>
              <a:pPr>
                <a:defRPr/>
              </a:pPr>
              <a:t>‹Nº›</a:t>
            </a:fld>
            <a:endParaRPr lang="es-E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2B7BA0EC-E110-4144-B7DC-75C231291455}" type="slidenum">
              <a:rPr lang="es-ES"/>
              <a:pPr>
                <a:defRPr/>
              </a:pPr>
              <a:t>‹Nº›</a:t>
            </a:fld>
            <a:endParaRPr lang="es-E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39DACD18-C36C-4872-83E6-EBC7FE99E443}" type="slidenum">
              <a:rPr lang="es-ES"/>
              <a:pPr>
                <a:defRPr/>
              </a:pPr>
              <a:t>‹Nº›</a:t>
            </a:fld>
            <a:endParaRPr lang="es-E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6A81F175-A135-4412-81C3-F1359E08CA19}" type="slidenum">
              <a:rPr lang="es-ES"/>
              <a:pPr>
                <a:defRPr/>
              </a:pPr>
              <a:t>‹Nº›</a:t>
            </a:fld>
            <a:endParaRPr 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26775430-91C4-423B-9FC3-A0BEE90954D6}" type="slidenum">
              <a:rPr lang="es-ES"/>
              <a:pPr>
                <a:defRPr/>
              </a:pPr>
              <a:t>‹Nº›</a:t>
            </a:fld>
            <a:endParaRPr lang="es-E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888C7159-C01F-439B-8628-8214713BC1DF}" type="slidenum">
              <a:rPr lang="es-ES"/>
              <a:pPr>
                <a:defRPr/>
              </a:pPr>
              <a:t>‹Nº›</a:t>
            </a:fld>
            <a:endParaRPr lang="es-E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n-US" noProof="0" dirty="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92B63365-CCE9-42C8-9DEF-82785941B156}" type="slidenum">
              <a:rPr lang="es-ES"/>
              <a:pPr>
                <a:defRPr/>
              </a:pPr>
              <a:t>‹Nº›</a:t>
            </a:fld>
            <a:endParaRPr lang="es-E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lum/>
          </a:blip>
          <a:srcRect/>
          <a:stretch>
            <a:fillRect t="-3000" b="-3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dirty="0" smtClean="0"/>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dirty="0" smtClean="0"/>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7B6C0379-B82E-44F0-A439-68B119A058FC}" type="slidenum">
              <a:rPr lang="es-ES"/>
              <a:pPr>
                <a:defRPr/>
              </a:pPr>
              <a:t>‹Nº›</a:t>
            </a:fld>
            <a:endParaRPr lang="es-E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t="-3000" b="-3000"/>
          </a:stretch>
        </a:blipFill>
        <a:effectLst/>
      </p:bgPr>
    </p:bg>
    <p:spTree>
      <p:nvGrpSpPr>
        <p:cNvPr id="1" name=""/>
        <p:cNvGrpSpPr/>
        <p:nvPr/>
      </p:nvGrpSpPr>
      <p:grpSpPr>
        <a:xfrm>
          <a:off x="0" y="0"/>
          <a:ext cx="0" cy="0"/>
          <a:chOff x="0" y="0"/>
          <a:chExt cx="0" cy="0"/>
        </a:xfrm>
      </p:grpSpPr>
      <p:sp>
        <p:nvSpPr>
          <p:cNvPr id="2050" name="Rectangle 150"/>
          <p:cNvSpPr>
            <a:spLocks noGrp="1" noChangeArrowheads="1"/>
          </p:cNvSpPr>
          <p:nvPr>
            <p:ph type="ctrTitle"/>
          </p:nvPr>
        </p:nvSpPr>
        <p:spPr>
          <a:xfrm>
            <a:off x="179388" y="5567382"/>
            <a:ext cx="8678892" cy="647700"/>
          </a:xfrm>
        </p:spPr>
        <p:txBody>
          <a:bodyPr/>
          <a:lstStyle/>
          <a:p>
            <a:r>
              <a:rPr lang="es-ES" sz="2000" dirty="0" smtClean="0">
                <a:solidFill>
                  <a:schemeClr val="bg1"/>
                </a:solidFill>
              </a:rPr>
              <a:t/>
            </a:r>
            <a:br>
              <a:rPr lang="es-ES" sz="2000" dirty="0" smtClean="0">
                <a:solidFill>
                  <a:schemeClr val="bg1"/>
                </a:solidFill>
              </a:rPr>
            </a:br>
            <a:r>
              <a:rPr lang="es-ES" sz="2400" dirty="0" smtClean="0">
                <a:solidFill>
                  <a:schemeClr val="bg1"/>
                </a:solidFill>
              </a:rPr>
              <a:t> </a:t>
            </a:r>
            <a:r>
              <a:rPr lang="es-ES" sz="2400" b="1" dirty="0" smtClean="0">
                <a:solidFill>
                  <a:schemeClr val="bg1"/>
                </a:solidFill>
              </a:rPr>
              <a:t>ESTUDIO Y EVALUACION DEL COMPORTAMIENTO HIGROTERMICO DE EDIFICIOS DEL U.N.C</a:t>
            </a:r>
            <a:r>
              <a:rPr lang="es-ES" sz="2000" b="1" dirty="0" smtClean="0">
                <a:solidFill>
                  <a:schemeClr val="bg1"/>
                </a:solidFill>
              </a:rPr>
              <a:t>. </a:t>
            </a:r>
            <a:br>
              <a:rPr lang="es-ES" sz="2000" b="1" dirty="0" smtClean="0">
                <a:solidFill>
                  <a:schemeClr val="bg1"/>
                </a:solidFill>
              </a:rPr>
            </a:br>
            <a:r>
              <a:rPr lang="es-ES" sz="2000" b="1" dirty="0" smtClean="0">
                <a:solidFill>
                  <a:schemeClr val="bg1"/>
                </a:solidFill>
              </a:rPr>
              <a:t> </a:t>
            </a:r>
            <a:br>
              <a:rPr lang="es-ES" sz="2000" b="1" dirty="0" smtClean="0">
                <a:solidFill>
                  <a:schemeClr val="bg1"/>
                </a:solidFill>
              </a:rPr>
            </a:br>
            <a:r>
              <a:rPr lang="es-ES" sz="1200" b="1" dirty="0" smtClean="0">
                <a:solidFill>
                  <a:schemeClr val="bg1"/>
                </a:solidFill>
              </a:rPr>
              <a:t>PROPUESTA DE READECUACION A NORMAS VIGENTES DEL EDIFICIO DE AMPLIACION DE LA </a:t>
            </a:r>
            <a:r>
              <a:rPr lang="es-ES" sz="1200" b="1" dirty="0" err="1" smtClean="0">
                <a:solidFill>
                  <a:schemeClr val="bg1"/>
                </a:solidFill>
              </a:rPr>
              <a:t>SeCyT</a:t>
            </a:r>
            <a:r>
              <a:rPr lang="es-ES" sz="1200" b="1" dirty="0" smtClean="0">
                <a:solidFill>
                  <a:schemeClr val="bg1"/>
                </a:solidFill>
              </a:rPr>
              <a:t> </a:t>
            </a:r>
            <a:endParaRPr lang="es-ES" sz="2000" dirty="0">
              <a:solidFill>
                <a:schemeClr val="bg1"/>
              </a:solidFill>
            </a:endParaRPr>
          </a:p>
        </p:txBody>
      </p:sp>
      <p:sp>
        <p:nvSpPr>
          <p:cNvPr id="2051" name="Rectangle 168"/>
          <p:cNvSpPr>
            <a:spLocks noChangeArrowheads="1"/>
          </p:cNvSpPr>
          <p:nvPr/>
        </p:nvSpPr>
        <p:spPr bwMode="auto">
          <a:xfrm>
            <a:off x="0" y="4643446"/>
            <a:ext cx="8750330" cy="361948"/>
          </a:xfrm>
          <a:prstGeom prst="rect">
            <a:avLst/>
          </a:prstGeom>
          <a:noFill/>
          <a:ln w="9525">
            <a:noFill/>
            <a:miter lim="800000"/>
            <a:headEnd/>
            <a:tailEnd/>
          </a:ln>
          <a:effectLst/>
        </p:spPr>
        <p:txBody>
          <a:bodyPr anchor="ctr"/>
          <a:lstStyle/>
          <a:p>
            <a:r>
              <a:rPr lang="es-ES" sz="1000" b="1" dirty="0" smtClean="0">
                <a:solidFill>
                  <a:schemeClr val="bg1"/>
                </a:solidFill>
              </a:rPr>
              <a:t>ARQS.JOSE </a:t>
            </a:r>
            <a:r>
              <a:rPr lang="es-ES" sz="1000" b="1" dirty="0">
                <a:solidFill>
                  <a:schemeClr val="bg1"/>
                </a:solidFill>
              </a:rPr>
              <a:t>LUIS PILATTI, RICARDO CODINA, CARLOS SCIENZA, JOSE LUIS PIUMETTI, SERGIO ANGULO Y ALBERTO JAVIER GUZMAN </a:t>
            </a:r>
            <a:endParaRPr lang="es-ES" sz="1000" dirty="0">
              <a:solidFill>
                <a:schemeClr val="bg1"/>
              </a:solidFill>
            </a:endParaRPr>
          </a:p>
        </p:txBody>
      </p:sp>
      <p:sp>
        <p:nvSpPr>
          <p:cNvPr id="4" name="Rectangle 168"/>
          <p:cNvSpPr>
            <a:spLocks noChangeArrowheads="1"/>
          </p:cNvSpPr>
          <p:nvPr/>
        </p:nvSpPr>
        <p:spPr bwMode="auto">
          <a:xfrm>
            <a:off x="0" y="4929198"/>
            <a:ext cx="8750330" cy="433386"/>
          </a:xfrm>
          <a:prstGeom prst="rect">
            <a:avLst/>
          </a:prstGeom>
          <a:noFill/>
          <a:ln w="9525">
            <a:noFill/>
            <a:miter lim="800000"/>
            <a:headEnd/>
            <a:tailEnd/>
          </a:ln>
          <a:effectLst/>
        </p:spPr>
        <p:txBody>
          <a:bodyPr anchor="ctr"/>
          <a:lstStyle/>
          <a:p>
            <a:r>
              <a:rPr lang="es-ES" sz="800" dirty="0" smtClean="0">
                <a:solidFill>
                  <a:schemeClr val="bg1"/>
                </a:solidFill>
              </a:rPr>
              <a:t>UNIDAD </a:t>
            </a:r>
            <a:r>
              <a:rPr lang="es-ES" sz="800" dirty="0">
                <a:solidFill>
                  <a:schemeClr val="bg1"/>
                </a:solidFill>
              </a:rPr>
              <a:t>DE INVESTIGACION DE LA EFICIENCIA ENERGETICA EN EDIFICIOS (UIEEE) </a:t>
            </a:r>
          </a:p>
          <a:p>
            <a:r>
              <a:rPr lang="es-ES" sz="800" dirty="0">
                <a:solidFill>
                  <a:schemeClr val="bg1"/>
                </a:solidFill>
              </a:rPr>
              <a:t>ISEA – FAUDI - UNIVERSIDAD NACIONAL DE CÓRDOBA - REPUBLICA ARGENTINA </a:t>
            </a:r>
          </a:p>
        </p:txBody>
      </p:sp>
      <p:pic>
        <p:nvPicPr>
          <p:cNvPr id="2054" name="Picture 6"/>
          <p:cNvPicPr>
            <a:picLocks noChangeAspect="1" noChangeArrowheads="1"/>
          </p:cNvPicPr>
          <p:nvPr/>
        </p:nvPicPr>
        <p:blipFill>
          <a:blip r:embed="rId4" cstate="print"/>
          <a:srcRect/>
          <a:stretch>
            <a:fillRect/>
          </a:stretch>
        </p:blipFill>
        <p:spPr bwMode="auto">
          <a:xfrm>
            <a:off x="99990" y="142852"/>
            <a:ext cx="1905012" cy="714380"/>
          </a:xfrm>
          <a:prstGeom prst="rect">
            <a:avLst/>
          </a:prstGeom>
          <a:noFill/>
          <a:ln w="9525">
            <a:noFill/>
            <a:miter lim="800000"/>
            <a:headEnd/>
            <a:tailEnd/>
          </a:ln>
          <a:effectLst/>
        </p:spPr>
      </p:pic>
      <p:pic>
        <p:nvPicPr>
          <p:cNvPr id="2055" name="Picture 7" descr="D:\Mis documentos\Dropbox\UIEEE\Eficienci Energetica en el Habitat\plantillas\todas_las_versiones\A\Versión1\unc1_a.jpg"/>
          <p:cNvPicPr>
            <a:picLocks noChangeAspect="1" noChangeArrowheads="1"/>
          </p:cNvPicPr>
          <p:nvPr/>
        </p:nvPicPr>
        <p:blipFill>
          <a:blip r:embed="rId5" cstate="print"/>
          <a:srcRect l="1271" t="4000" r="36497" b="4000"/>
          <a:stretch>
            <a:fillRect/>
          </a:stretch>
        </p:blipFill>
        <p:spPr bwMode="auto">
          <a:xfrm>
            <a:off x="5694357" y="142852"/>
            <a:ext cx="1520849" cy="714380"/>
          </a:xfrm>
          <a:prstGeom prst="rect">
            <a:avLst/>
          </a:prstGeom>
          <a:noFill/>
        </p:spPr>
      </p:pic>
      <p:pic>
        <p:nvPicPr>
          <p:cNvPr id="15" name="Picture 2" descr="C:\Users\alvaro\Documents\ARQUITECTURA\UIEEE (Unidad de Investigación en Eficiencia Energética en Edificiios)\logo2.jpg"/>
          <p:cNvPicPr>
            <a:picLocks noChangeAspect="1" noChangeArrowheads="1"/>
          </p:cNvPicPr>
          <p:nvPr/>
        </p:nvPicPr>
        <p:blipFill>
          <a:blip r:embed="rId6" cstate="print">
            <a:lum bright="-10000" contrast="10000"/>
          </a:blip>
          <a:srcRect b="-10041"/>
          <a:stretch>
            <a:fillRect/>
          </a:stretch>
        </p:blipFill>
        <p:spPr bwMode="auto">
          <a:xfrm>
            <a:off x="3929058" y="142852"/>
            <a:ext cx="1714512" cy="785818"/>
          </a:xfrm>
          <a:prstGeom prst="rect">
            <a:avLst/>
          </a:prstGeom>
          <a:noFill/>
        </p:spPr>
      </p:pic>
      <p:pic>
        <p:nvPicPr>
          <p:cNvPr id="18" name="Picture 27" descr="C:\Users\student\Documents\My Dropbox\Photos\gasus unc.jpg"/>
          <p:cNvPicPr>
            <a:picLocks noChangeAspect="1" noChangeArrowheads="1"/>
          </p:cNvPicPr>
          <p:nvPr/>
        </p:nvPicPr>
        <p:blipFill>
          <a:blip r:embed="rId7" cstate="print">
            <a:lum bright="-10000" contrast="20000"/>
          </a:blip>
          <a:srcRect/>
          <a:stretch>
            <a:fillRect/>
          </a:stretch>
        </p:blipFill>
        <p:spPr bwMode="auto">
          <a:xfrm>
            <a:off x="7286644" y="142852"/>
            <a:ext cx="1522977" cy="719480"/>
          </a:xfrm>
          <a:prstGeom prst="rect">
            <a:avLst/>
          </a:prstGeom>
          <a:noFill/>
          <a:ln w="9525">
            <a:noFill/>
            <a:miter lim="800000"/>
            <a:headEnd/>
            <a:tailEnd/>
          </a:ln>
        </p:spPr>
      </p:pic>
      <p:pic>
        <p:nvPicPr>
          <p:cNvPr id="19" name="Picture 1"/>
          <p:cNvPicPr>
            <a:picLocks noChangeAspect="1" noChangeArrowheads="1"/>
          </p:cNvPicPr>
          <p:nvPr/>
        </p:nvPicPr>
        <p:blipFill>
          <a:blip r:embed="rId8" cstate="print"/>
          <a:srcRect/>
          <a:stretch>
            <a:fillRect/>
          </a:stretch>
        </p:blipFill>
        <p:spPr bwMode="auto">
          <a:xfrm>
            <a:off x="2099973" y="142853"/>
            <a:ext cx="1757647" cy="7143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91412"/>
            <a:ext cx="7467600" cy="1000132"/>
          </a:xfrm>
        </p:spPr>
        <p:txBody>
          <a:bodyPr>
            <a:normAutofit/>
          </a:bodyPr>
          <a:lstStyle/>
          <a:p>
            <a:pPr algn="l"/>
            <a:r>
              <a:rPr lang="es-ES" sz="3200" b="1" dirty="0" smtClean="0">
                <a:solidFill>
                  <a:srgbClr val="FFC000"/>
                </a:solidFill>
              </a:rPr>
              <a:t>MODIFICACIONES PROPUESTAS</a:t>
            </a:r>
            <a:endParaRPr lang="es-ES" sz="3200" b="1" dirty="0">
              <a:solidFill>
                <a:srgbClr val="FFC000"/>
              </a:solidFill>
            </a:endParaRPr>
          </a:p>
        </p:txBody>
      </p:sp>
      <p:sp>
        <p:nvSpPr>
          <p:cNvPr id="5" name="4 Marcador de contenido"/>
          <p:cNvSpPr>
            <a:spLocks noGrp="1"/>
          </p:cNvSpPr>
          <p:nvPr>
            <p:ph sz="quarter" idx="1"/>
          </p:nvPr>
        </p:nvSpPr>
        <p:spPr>
          <a:xfrm>
            <a:off x="457200" y="620688"/>
            <a:ext cx="7467600" cy="2571198"/>
          </a:xfrm>
        </p:spPr>
        <p:txBody>
          <a:bodyPr/>
          <a:lstStyle/>
          <a:p>
            <a:pPr>
              <a:buNone/>
            </a:pPr>
            <a:endParaRPr lang="es-ES" sz="2400" dirty="0" smtClean="0">
              <a:solidFill>
                <a:schemeClr val="bg1"/>
              </a:solidFill>
            </a:endParaRPr>
          </a:p>
          <a:p>
            <a:pPr>
              <a:buNone/>
            </a:pPr>
            <a:r>
              <a:rPr lang="es-ES" sz="2400" b="1" dirty="0" smtClean="0">
                <a:solidFill>
                  <a:schemeClr val="bg1"/>
                </a:solidFill>
              </a:rPr>
              <a:t>Envolventes verticales</a:t>
            </a:r>
          </a:p>
          <a:p>
            <a:r>
              <a:rPr lang="es-ES" sz="2400" dirty="0" smtClean="0">
                <a:solidFill>
                  <a:schemeClr val="bg1"/>
                </a:solidFill>
              </a:rPr>
              <a:t>Envolventes verticales exteriores</a:t>
            </a:r>
          </a:p>
          <a:p>
            <a:pPr lvl="1"/>
            <a:r>
              <a:rPr lang="es-ES" sz="2000" dirty="0" smtClean="0">
                <a:solidFill>
                  <a:schemeClr val="bg1"/>
                </a:solidFill>
              </a:rPr>
              <a:t>Se incorpora 5 </a:t>
            </a:r>
            <a:r>
              <a:rPr lang="es-ES" sz="2000" dirty="0" err="1" smtClean="0">
                <a:solidFill>
                  <a:schemeClr val="bg1"/>
                </a:solidFill>
              </a:rPr>
              <a:t>cms</a:t>
            </a:r>
            <a:r>
              <a:rPr lang="es-ES" sz="2000" dirty="0" smtClean="0">
                <a:solidFill>
                  <a:schemeClr val="bg1"/>
                </a:solidFill>
              </a:rPr>
              <a:t> de aislante térmico, lana de vidrio </a:t>
            </a:r>
            <a:r>
              <a:rPr lang="es-ES" sz="2000" dirty="0" err="1" smtClean="0">
                <a:solidFill>
                  <a:schemeClr val="bg1"/>
                </a:solidFill>
              </a:rPr>
              <a:t>hidrorepelente</a:t>
            </a:r>
            <a:r>
              <a:rPr lang="es-ES" sz="2000" dirty="0" smtClean="0">
                <a:solidFill>
                  <a:schemeClr val="bg1"/>
                </a:solidFill>
              </a:rPr>
              <a:t>  con barrera de vapor incluida</a:t>
            </a:r>
          </a:p>
          <a:p>
            <a:pPr lvl="1"/>
            <a:r>
              <a:rPr lang="es-ES" sz="2000" dirty="0" smtClean="0">
                <a:solidFill>
                  <a:schemeClr val="bg1"/>
                </a:solidFill>
              </a:rPr>
              <a:t>Se modifica el tipo de vidrio de las aberturas colocando </a:t>
            </a:r>
            <a:endParaRPr lang="es-ES" sz="2000" dirty="0">
              <a:solidFill>
                <a:schemeClr val="bg1"/>
              </a:solidFill>
            </a:endParaRPr>
          </a:p>
        </p:txBody>
      </p:sp>
      <p:pic>
        <p:nvPicPr>
          <p:cNvPr id="9" name="Picture 2"/>
          <p:cNvPicPr>
            <a:picLocks noChangeAspect="1" noChangeArrowheads="1"/>
          </p:cNvPicPr>
          <p:nvPr/>
        </p:nvPicPr>
        <p:blipFill>
          <a:blip r:embed="rId3" cstate="print"/>
          <a:srcRect/>
          <a:stretch>
            <a:fillRect/>
          </a:stretch>
        </p:blipFill>
        <p:spPr bwMode="auto">
          <a:xfrm>
            <a:off x="1475656" y="3212976"/>
            <a:ext cx="5817844" cy="2999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sz="quarter" idx="1"/>
          </p:nvPr>
        </p:nvSpPr>
        <p:spPr>
          <a:xfrm>
            <a:off x="467544" y="360016"/>
            <a:ext cx="8186766" cy="3429024"/>
          </a:xfrm>
        </p:spPr>
        <p:txBody>
          <a:bodyPr>
            <a:normAutofit/>
          </a:bodyPr>
          <a:lstStyle/>
          <a:p>
            <a:pPr algn="just"/>
            <a:r>
              <a:rPr lang="es-ES" sz="2400" dirty="0" smtClean="0">
                <a:solidFill>
                  <a:schemeClr val="bg1"/>
                </a:solidFill>
              </a:rPr>
              <a:t>Envolvente horizontal superior</a:t>
            </a:r>
          </a:p>
          <a:p>
            <a:pPr lvl="1" algn="just">
              <a:buFont typeface="Wingdings" pitchFamily="2" charset="2"/>
              <a:buChar char="§"/>
            </a:pPr>
            <a:r>
              <a:rPr lang="es-ES" sz="2000" dirty="0" smtClean="0">
                <a:solidFill>
                  <a:schemeClr val="bg1"/>
                </a:solidFill>
              </a:rPr>
              <a:t>Techo de chapa. En los pliegos se especifica que debe tener incorporada proyección de poliuretano en el intradós.</a:t>
            </a:r>
          </a:p>
          <a:p>
            <a:pPr lvl="1" algn="just">
              <a:buFont typeface="Wingdings" pitchFamily="2" charset="2"/>
              <a:buChar char="§"/>
            </a:pPr>
            <a:r>
              <a:rPr lang="es-ES" sz="2000" dirty="0" smtClean="0">
                <a:solidFill>
                  <a:schemeClr val="bg1"/>
                </a:solidFill>
              </a:rPr>
              <a:t>Se decidió reemplazarla por lana de vidrio con barrera de vapor incluida ya que puede producirse condensación entre la chapa y la proyección de espuma</a:t>
            </a:r>
          </a:p>
          <a:p>
            <a:pPr lvl="1" algn="just">
              <a:buFont typeface="Wingdings" pitchFamily="2" charset="2"/>
              <a:buChar char="§"/>
            </a:pPr>
            <a:r>
              <a:rPr lang="es-ES" sz="2000" dirty="0" smtClean="0">
                <a:solidFill>
                  <a:schemeClr val="bg1"/>
                </a:solidFill>
              </a:rPr>
              <a:t>De acuerdo a IRAM 11601, 2002, permite el cálculo simplificado de los áticos a partir de su grado de ventilación. Si aplicamos la relación S/f&gt;30 es necesario aislar térmicamente el cielorraso</a:t>
            </a:r>
          </a:p>
          <a:p>
            <a:pPr algn="just"/>
            <a:endParaRPr lang="es-ES" sz="2000" dirty="0" smtClean="0">
              <a:solidFill>
                <a:schemeClr val="bg1"/>
              </a:solidFill>
            </a:endParaRPr>
          </a:p>
          <a:p>
            <a:pPr algn="just"/>
            <a:endParaRPr lang="es-ES" dirty="0" smtClean="0">
              <a:solidFill>
                <a:schemeClr val="bg1"/>
              </a:solidFill>
            </a:endParaRPr>
          </a:p>
        </p:txBody>
      </p:sp>
      <p:pic>
        <p:nvPicPr>
          <p:cNvPr id="14338" name="Picture 2"/>
          <p:cNvPicPr>
            <a:picLocks noChangeAspect="1" noChangeArrowheads="1"/>
          </p:cNvPicPr>
          <p:nvPr/>
        </p:nvPicPr>
        <p:blipFill>
          <a:blip r:embed="rId3" cstate="print"/>
          <a:srcRect/>
          <a:stretch>
            <a:fillRect/>
          </a:stretch>
        </p:blipFill>
        <p:spPr bwMode="auto">
          <a:xfrm>
            <a:off x="-4573016" y="3861048"/>
            <a:ext cx="4752528" cy="28244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10 CuadroTexto"/>
          <p:cNvSpPr txBox="1"/>
          <p:nvPr/>
        </p:nvSpPr>
        <p:spPr>
          <a:xfrm>
            <a:off x="5580112" y="3635732"/>
            <a:ext cx="3240360" cy="646331"/>
          </a:xfrm>
          <a:prstGeom prst="rect">
            <a:avLst/>
          </a:prstGeom>
          <a:noFill/>
        </p:spPr>
        <p:txBody>
          <a:bodyPr wrap="square" rtlCol="0">
            <a:spAutoFit/>
          </a:bodyPr>
          <a:lstStyle/>
          <a:p>
            <a:r>
              <a:rPr lang="es-ES" b="1" dirty="0" smtClean="0"/>
              <a:t>Lana de vidrio debajo de la chapa.</a:t>
            </a:r>
            <a:endParaRPr lang="es-ES" b="1" dirty="0"/>
          </a:p>
        </p:txBody>
      </p:sp>
      <p:sp>
        <p:nvSpPr>
          <p:cNvPr id="16" name="15 CuadroTexto"/>
          <p:cNvSpPr txBox="1"/>
          <p:nvPr/>
        </p:nvSpPr>
        <p:spPr>
          <a:xfrm>
            <a:off x="5596642" y="4294837"/>
            <a:ext cx="2071702" cy="646331"/>
          </a:xfrm>
          <a:prstGeom prst="rect">
            <a:avLst/>
          </a:prstGeom>
          <a:noFill/>
        </p:spPr>
        <p:txBody>
          <a:bodyPr wrap="square" rtlCol="0">
            <a:spAutoFit/>
          </a:bodyPr>
          <a:lstStyle/>
          <a:p>
            <a:r>
              <a:rPr lang="es-ES" b="1" dirty="0" smtClean="0"/>
              <a:t>Techo de chapa acanalada.</a:t>
            </a:r>
            <a:endParaRPr lang="es-ES" b="1" dirty="0"/>
          </a:p>
        </p:txBody>
      </p:sp>
      <p:pic>
        <p:nvPicPr>
          <p:cNvPr id="20" name="Picture 2"/>
          <p:cNvPicPr>
            <a:picLocks noChangeAspect="1" noChangeArrowheads="1"/>
          </p:cNvPicPr>
          <p:nvPr/>
        </p:nvPicPr>
        <p:blipFill>
          <a:blip r:embed="rId4" cstate="print"/>
          <a:srcRect/>
          <a:stretch>
            <a:fillRect/>
          </a:stretch>
        </p:blipFill>
        <p:spPr bwMode="auto">
          <a:xfrm>
            <a:off x="611560" y="3421665"/>
            <a:ext cx="4489764" cy="3175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4" name="13 Grupo"/>
          <p:cNvGrpSpPr/>
          <p:nvPr/>
        </p:nvGrpSpPr>
        <p:grpSpPr>
          <a:xfrm>
            <a:off x="4067944" y="4657696"/>
            <a:ext cx="1567646" cy="571504"/>
            <a:chOff x="5076056" y="4286256"/>
            <a:chExt cx="1567646" cy="571504"/>
          </a:xfrm>
        </p:grpSpPr>
        <p:cxnSp>
          <p:nvCxnSpPr>
            <p:cNvPr id="13" name="12 Conector curvado"/>
            <p:cNvCxnSpPr/>
            <p:nvPr/>
          </p:nvCxnSpPr>
          <p:spPr>
            <a:xfrm flipV="1">
              <a:off x="5286380" y="4286256"/>
              <a:ext cx="1357322" cy="428628"/>
            </a:xfrm>
            <a:prstGeom prst="curved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14 Elipse"/>
            <p:cNvSpPr/>
            <p:nvPr/>
          </p:nvSpPr>
          <p:spPr>
            <a:xfrm>
              <a:off x="5076056" y="4725144"/>
              <a:ext cx="210324" cy="1326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7" name="16 Grupo"/>
          <p:cNvGrpSpPr/>
          <p:nvPr/>
        </p:nvGrpSpPr>
        <p:grpSpPr>
          <a:xfrm>
            <a:off x="3995936" y="3789040"/>
            <a:ext cx="1567646" cy="571504"/>
            <a:chOff x="5076056" y="4286256"/>
            <a:chExt cx="1567646" cy="571504"/>
          </a:xfrm>
        </p:grpSpPr>
        <p:cxnSp>
          <p:nvCxnSpPr>
            <p:cNvPr id="18" name="17 Conector curvado"/>
            <p:cNvCxnSpPr/>
            <p:nvPr/>
          </p:nvCxnSpPr>
          <p:spPr>
            <a:xfrm flipV="1">
              <a:off x="5286380" y="4286256"/>
              <a:ext cx="1357322" cy="428628"/>
            </a:xfrm>
            <a:prstGeom prst="curved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9" name="18 Elipse"/>
            <p:cNvSpPr/>
            <p:nvPr/>
          </p:nvSpPr>
          <p:spPr>
            <a:xfrm>
              <a:off x="5076056" y="4725144"/>
              <a:ext cx="210324" cy="1326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1" name="20 Grupo"/>
          <p:cNvGrpSpPr/>
          <p:nvPr/>
        </p:nvGrpSpPr>
        <p:grpSpPr>
          <a:xfrm>
            <a:off x="4067944" y="5517232"/>
            <a:ext cx="1567646" cy="571504"/>
            <a:chOff x="5076056" y="4286256"/>
            <a:chExt cx="1567646" cy="571504"/>
          </a:xfrm>
        </p:grpSpPr>
        <p:cxnSp>
          <p:nvCxnSpPr>
            <p:cNvPr id="22" name="21 Conector curvado"/>
            <p:cNvCxnSpPr/>
            <p:nvPr/>
          </p:nvCxnSpPr>
          <p:spPr>
            <a:xfrm flipV="1">
              <a:off x="5286380" y="4286256"/>
              <a:ext cx="1357322" cy="428628"/>
            </a:xfrm>
            <a:prstGeom prst="curved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3" name="22 Elipse"/>
            <p:cNvSpPr/>
            <p:nvPr/>
          </p:nvSpPr>
          <p:spPr>
            <a:xfrm>
              <a:off x="5076056" y="4725144"/>
              <a:ext cx="210324" cy="1326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4" name="23 CuadroTexto"/>
          <p:cNvSpPr txBox="1"/>
          <p:nvPr/>
        </p:nvSpPr>
        <p:spPr>
          <a:xfrm>
            <a:off x="5652120" y="5013176"/>
            <a:ext cx="2071702" cy="1200329"/>
          </a:xfrm>
          <a:prstGeom prst="rect">
            <a:avLst/>
          </a:prstGeom>
          <a:noFill/>
        </p:spPr>
        <p:txBody>
          <a:bodyPr wrap="square" rtlCol="0">
            <a:spAutoFit/>
          </a:bodyPr>
          <a:lstStyle/>
          <a:p>
            <a:r>
              <a:rPr lang="es-ES" b="1" dirty="0" smtClean="0"/>
              <a:t>Lana de vidrio mas barrera de vapor sobre cielorraso.</a:t>
            </a:r>
            <a:endParaRPr lang="es-ES"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arcador de contenido"/>
          <p:cNvSpPr>
            <a:spLocks noGrp="1"/>
          </p:cNvSpPr>
          <p:nvPr>
            <p:ph sz="quarter" idx="1"/>
          </p:nvPr>
        </p:nvSpPr>
        <p:spPr>
          <a:xfrm>
            <a:off x="500034" y="1214422"/>
            <a:ext cx="8215370" cy="1357322"/>
          </a:xfrm>
        </p:spPr>
        <p:txBody>
          <a:bodyPr>
            <a:normAutofit fontScale="55000" lnSpcReduction="20000"/>
          </a:bodyPr>
          <a:lstStyle/>
          <a:p>
            <a:r>
              <a:rPr lang="es-ES" dirty="0" smtClean="0"/>
              <a:t>Encuestas de satisfacción de los usuarios.</a:t>
            </a:r>
          </a:p>
          <a:p>
            <a:r>
              <a:rPr lang="es-ES" dirty="0" smtClean="0"/>
              <a:t>Medición de las condiciones higrotérmicas resultantes. Comparación con análisis de la edificación que no ha sido modificada</a:t>
            </a:r>
          </a:p>
          <a:p>
            <a:r>
              <a:rPr lang="es-ES" dirty="0" smtClean="0"/>
              <a:t>Análisis económico de las modificaciones</a:t>
            </a:r>
            <a:endParaRPr lang="es-ES" dirty="0"/>
          </a:p>
        </p:txBody>
      </p:sp>
      <p:sp>
        <p:nvSpPr>
          <p:cNvPr id="10" name="9 CuadroTexto"/>
          <p:cNvSpPr txBox="1"/>
          <p:nvPr/>
        </p:nvSpPr>
        <p:spPr>
          <a:xfrm>
            <a:off x="642910" y="500042"/>
            <a:ext cx="7000924" cy="646331"/>
          </a:xfrm>
          <a:prstGeom prst="rect">
            <a:avLst/>
          </a:prstGeom>
          <a:noFill/>
        </p:spPr>
        <p:txBody>
          <a:bodyPr wrap="square" rtlCol="0">
            <a:spAutoFit/>
          </a:bodyPr>
          <a:lstStyle/>
          <a:p>
            <a:pPr algn="ctr"/>
            <a:r>
              <a:rPr lang="es-ES" sz="3600" b="1" dirty="0" smtClean="0">
                <a:solidFill>
                  <a:schemeClr val="bg1"/>
                </a:solidFill>
              </a:rPr>
              <a:t>Tercera etapa</a:t>
            </a:r>
            <a:endParaRPr lang="es-ES" sz="3600" b="1" dirty="0">
              <a:solidFill>
                <a:schemeClr val="bg1"/>
              </a:solidFill>
            </a:endParaRPr>
          </a:p>
        </p:txBody>
      </p:sp>
      <p:pic>
        <p:nvPicPr>
          <p:cNvPr id="1026" name="Picture 2"/>
          <p:cNvPicPr>
            <a:picLocks noChangeAspect="1" noChangeArrowheads="1"/>
          </p:cNvPicPr>
          <p:nvPr/>
        </p:nvPicPr>
        <p:blipFill>
          <a:blip r:embed="rId3" cstate="print"/>
          <a:srcRect/>
          <a:stretch>
            <a:fillRect/>
          </a:stretch>
        </p:blipFill>
        <p:spPr bwMode="auto">
          <a:xfrm>
            <a:off x="500034" y="2714620"/>
            <a:ext cx="8020050" cy="3919534"/>
          </a:xfrm>
          <a:prstGeom prst="rect">
            <a:avLst/>
          </a:prstGeom>
          <a:noFill/>
          <a:ln w="9525">
            <a:noFill/>
            <a:miter lim="800000"/>
            <a:headEnd/>
            <a:tailEnd/>
          </a:ln>
          <a:effectLst/>
        </p:spPr>
      </p:pic>
      <p:sp>
        <p:nvSpPr>
          <p:cNvPr id="12" name="11 Rectángulo redondeado"/>
          <p:cNvSpPr/>
          <p:nvPr/>
        </p:nvSpPr>
        <p:spPr>
          <a:xfrm>
            <a:off x="3857620" y="5786454"/>
            <a:ext cx="4572032" cy="7858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smtClean="0"/>
              <a:t>Fachada oeste</a:t>
            </a:r>
          </a:p>
          <a:p>
            <a:pPr algn="ctr"/>
            <a:r>
              <a:rPr lang="es-ES" sz="2800" b="1" dirty="0" smtClean="0"/>
              <a:t>Edificio existente</a:t>
            </a:r>
            <a:endParaRPr lang="es-ES" sz="2800" b="1" dirty="0"/>
          </a:p>
        </p:txBody>
      </p:sp>
      <p:sp>
        <p:nvSpPr>
          <p:cNvPr id="13" name="12 Marcador de número de diapositiva"/>
          <p:cNvSpPr>
            <a:spLocks noGrp="1"/>
          </p:cNvSpPr>
          <p:nvPr>
            <p:ph type="sldNum" sz="quarter" idx="4294967295"/>
          </p:nvPr>
        </p:nvSpPr>
        <p:spPr>
          <a:xfrm>
            <a:off x="8129016" y="5734050"/>
            <a:ext cx="609600" cy="521208"/>
          </a:xfrm>
          <a:prstGeom prst="rect">
            <a:avLst/>
          </a:prstGeom>
        </p:spPr>
        <p:txBody>
          <a:bodyPr/>
          <a:lstStyle/>
          <a:p>
            <a:fld id="{8BFF21C1-5C41-491F-8F14-0AAAC93B5576}" type="slidenum">
              <a:rPr lang="es-ES" smtClean="0"/>
              <a:pPr/>
              <a:t>12</a:t>
            </a:fld>
            <a:endParaRPr lang="es-E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4786314" y="0"/>
            <a:ext cx="4071966" cy="461665"/>
          </a:xfrm>
          <a:prstGeom prst="rect">
            <a:avLst/>
          </a:prstGeom>
          <a:noFill/>
        </p:spPr>
        <p:txBody>
          <a:bodyPr wrap="square" rtlCol="0">
            <a:spAutoFit/>
          </a:bodyPr>
          <a:lstStyle/>
          <a:p>
            <a:pPr algn="ctr"/>
            <a:r>
              <a:rPr lang="es-ES" sz="2400" b="1" dirty="0" smtClean="0">
                <a:solidFill>
                  <a:srgbClr val="FFC000"/>
                </a:solidFill>
                <a:latin typeface="Arial" pitchFamily="34" charset="0"/>
                <a:cs typeface="Arial" pitchFamily="34" charset="0"/>
              </a:rPr>
              <a:t>PROYECTO ORIGINAL</a:t>
            </a:r>
            <a:endParaRPr lang="es-ES" sz="2400" b="1" dirty="0">
              <a:solidFill>
                <a:srgbClr val="FFC000"/>
              </a:solidFill>
              <a:latin typeface="Arial" pitchFamily="34" charset="0"/>
              <a:cs typeface="Arial" pitchFamily="34" charset="0"/>
            </a:endParaRPr>
          </a:p>
        </p:txBody>
      </p:sp>
      <p:grpSp>
        <p:nvGrpSpPr>
          <p:cNvPr id="18" name="17 Grupo"/>
          <p:cNvGrpSpPr/>
          <p:nvPr/>
        </p:nvGrpSpPr>
        <p:grpSpPr>
          <a:xfrm>
            <a:off x="323528" y="1988840"/>
            <a:ext cx="4752528" cy="4176464"/>
            <a:chOff x="285720" y="1714488"/>
            <a:chExt cx="4867275" cy="4362456"/>
          </a:xfrm>
        </p:grpSpPr>
        <p:pic>
          <p:nvPicPr>
            <p:cNvPr id="3075" name="Picture 3"/>
            <p:cNvPicPr>
              <a:picLocks noChangeAspect="1" noChangeArrowheads="1"/>
            </p:cNvPicPr>
            <p:nvPr/>
          </p:nvPicPr>
          <p:blipFill>
            <a:blip r:embed="rId3" cstate="print">
              <a:lum bright="-10000" contrast="10000"/>
            </a:blip>
            <a:srcRect/>
            <a:stretch>
              <a:fillRect/>
            </a:stretch>
          </p:blipFill>
          <p:spPr bwMode="auto">
            <a:xfrm>
              <a:off x="285720" y="1714488"/>
              <a:ext cx="4867275" cy="4362456"/>
            </a:xfrm>
            <a:prstGeom prst="rect">
              <a:avLst/>
            </a:prstGeom>
            <a:noFill/>
            <a:ln w="9525">
              <a:noFill/>
              <a:miter lim="800000"/>
              <a:headEnd/>
              <a:tailEnd/>
            </a:ln>
            <a:effectLst/>
          </p:spPr>
        </p:pic>
        <p:sp>
          <p:nvSpPr>
            <p:cNvPr id="6" name="5 Elipse"/>
            <p:cNvSpPr/>
            <p:nvPr/>
          </p:nvSpPr>
          <p:spPr>
            <a:xfrm>
              <a:off x="3428992" y="3857628"/>
              <a:ext cx="1571636" cy="500066"/>
            </a:xfrm>
            <a:prstGeom prst="ellipse">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1" name="10 CuadroTexto"/>
          <p:cNvSpPr txBox="1"/>
          <p:nvPr/>
        </p:nvSpPr>
        <p:spPr>
          <a:xfrm>
            <a:off x="4860032" y="620688"/>
            <a:ext cx="4283968" cy="646331"/>
          </a:xfrm>
          <a:prstGeom prst="rect">
            <a:avLst/>
          </a:prstGeom>
          <a:noFill/>
        </p:spPr>
        <p:txBody>
          <a:bodyPr wrap="square" rtlCol="0">
            <a:spAutoFit/>
          </a:bodyPr>
          <a:lstStyle/>
          <a:p>
            <a:r>
              <a:rPr lang="es-ES" b="1" dirty="0" smtClean="0">
                <a:solidFill>
                  <a:schemeClr val="accent1">
                    <a:lumMod val="75000"/>
                  </a:schemeClr>
                </a:solidFill>
              </a:rPr>
              <a:t>Se modificaron los pliegos originales, se dejó el hormigón visto</a:t>
            </a:r>
            <a:endParaRPr lang="es-ES" b="1" dirty="0">
              <a:solidFill>
                <a:schemeClr val="accent1">
                  <a:lumMod val="75000"/>
                </a:schemeClr>
              </a:solidFill>
            </a:endParaRPr>
          </a:p>
        </p:txBody>
      </p:sp>
      <p:pic>
        <p:nvPicPr>
          <p:cNvPr id="10242" name="Picture 2"/>
          <p:cNvPicPr>
            <a:picLocks noChangeAspect="1" noChangeArrowheads="1"/>
          </p:cNvPicPr>
          <p:nvPr/>
        </p:nvPicPr>
        <p:blipFill>
          <a:blip r:embed="rId4" cstate="print"/>
          <a:srcRect/>
          <a:stretch>
            <a:fillRect/>
          </a:stretch>
        </p:blipFill>
        <p:spPr bwMode="auto">
          <a:xfrm>
            <a:off x="5724128" y="2132856"/>
            <a:ext cx="2520280" cy="3765319"/>
          </a:xfrm>
          <a:prstGeom prst="rect">
            <a:avLst/>
          </a:prstGeom>
          <a:noFill/>
          <a:ln w="9525">
            <a:noFill/>
            <a:miter lim="800000"/>
            <a:headEnd/>
            <a:tailEnd/>
          </a:ln>
          <a:effectLst/>
        </p:spPr>
      </p:pic>
      <p:pic>
        <p:nvPicPr>
          <p:cNvPr id="12" name="Picture 2"/>
          <p:cNvPicPr>
            <a:picLocks noChangeAspect="1" noChangeArrowheads="1"/>
          </p:cNvPicPr>
          <p:nvPr/>
        </p:nvPicPr>
        <p:blipFill>
          <a:blip r:embed="rId5" cstate="print"/>
          <a:srcRect/>
          <a:stretch>
            <a:fillRect/>
          </a:stretch>
        </p:blipFill>
        <p:spPr bwMode="auto">
          <a:xfrm>
            <a:off x="1357290" y="285728"/>
            <a:ext cx="557209" cy="1428760"/>
          </a:xfrm>
          <a:prstGeom prst="rect">
            <a:avLst/>
          </a:prstGeom>
          <a:noFill/>
          <a:ln w="9525">
            <a:noFill/>
            <a:miter lim="800000"/>
            <a:headEnd/>
            <a:tailEnd/>
          </a:ln>
          <a:effectLst/>
        </p:spPr>
      </p:pic>
      <p:cxnSp>
        <p:nvCxnSpPr>
          <p:cNvPr id="13" name="12 Conector recto de flecha"/>
          <p:cNvCxnSpPr/>
          <p:nvPr/>
        </p:nvCxnSpPr>
        <p:spPr>
          <a:xfrm>
            <a:off x="428596" y="1000108"/>
            <a:ext cx="928694"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p:nvPr/>
        </p:nvCxnSpPr>
        <p:spPr>
          <a:xfrm rot="10800000">
            <a:off x="1928794" y="1000108"/>
            <a:ext cx="107157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6" name="15 CuadroTexto"/>
          <p:cNvSpPr txBox="1"/>
          <p:nvPr/>
        </p:nvSpPr>
        <p:spPr>
          <a:xfrm>
            <a:off x="1907704" y="548680"/>
            <a:ext cx="2723194" cy="646331"/>
          </a:xfrm>
          <a:prstGeom prst="rect">
            <a:avLst/>
          </a:prstGeom>
          <a:noFill/>
        </p:spPr>
        <p:txBody>
          <a:bodyPr wrap="square" rtlCol="0">
            <a:spAutoFit/>
          </a:bodyPr>
          <a:lstStyle/>
          <a:p>
            <a:r>
              <a:rPr lang="es-ES" dirty="0" smtClean="0">
                <a:solidFill>
                  <a:schemeClr val="bg1"/>
                </a:solidFill>
              </a:rPr>
              <a:t>Tabique de HºAº 15 </a:t>
            </a:r>
            <a:r>
              <a:rPr lang="es-ES" dirty="0" err="1" smtClean="0">
                <a:solidFill>
                  <a:schemeClr val="bg1"/>
                </a:solidFill>
              </a:rPr>
              <a:t>cms</a:t>
            </a:r>
            <a:endParaRPr lang="es-ES" dirty="0" smtClean="0">
              <a:solidFill>
                <a:schemeClr val="bg1"/>
              </a:solidFill>
            </a:endParaRPr>
          </a:p>
          <a:p>
            <a:endParaRPr lang="es-E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ox(in)">
                                      <p:cBhvr>
                                        <p:cTn id="7" dur="3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srcRect/>
          <a:stretch>
            <a:fillRect/>
          </a:stretch>
        </p:blipFill>
        <p:spPr bwMode="auto">
          <a:xfrm>
            <a:off x="285720" y="2708920"/>
            <a:ext cx="8429684" cy="3876675"/>
          </a:xfrm>
          <a:prstGeom prst="rect">
            <a:avLst/>
          </a:prstGeom>
          <a:noFill/>
          <a:ln w="9525">
            <a:noFill/>
            <a:miter lim="800000"/>
            <a:headEnd/>
            <a:tailEnd/>
          </a:ln>
          <a:effectLst/>
        </p:spPr>
      </p:pic>
      <p:pic>
        <p:nvPicPr>
          <p:cNvPr id="6149" name="Picture 5"/>
          <p:cNvPicPr>
            <a:picLocks noChangeAspect="1" noChangeArrowheads="1"/>
          </p:cNvPicPr>
          <p:nvPr/>
        </p:nvPicPr>
        <p:blipFill>
          <a:blip r:embed="rId4" cstate="print"/>
          <a:srcRect/>
          <a:stretch>
            <a:fillRect/>
          </a:stretch>
        </p:blipFill>
        <p:spPr bwMode="auto">
          <a:xfrm>
            <a:off x="285720" y="404664"/>
            <a:ext cx="8358246" cy="2162177"/>
          </a:xfrm>
          <a:prstGeom prst="rect">
            <a:avLst/>
          </a:prstGeom>
          <a:noFill/>
          <a:ln w="9525">
            <a:noFill/>
            <a:miter lim="800000"/>
            <a:headEnd/>
            <a:tailEnd/>
          </a:ln>
          <a:effectLst/>
        </p:spPr>
      </p:pic>
      <p:pic>
        <p:nvPicPr>
          <p:cNvPr id="10" name="Picture 2"/>
          <p:cNvPicPr>
            <a:picLocks noChangeAspect="1" noChangeArrowheads="1"/>
          </p:cNvPicPr>
          <p:nvPr/>
        </p:nvPicPr>
        <p:blipFill>
          <a:blip r:embed="rId5" cstate="print"/>
          <a:srcRect/>
          <a:stretch>
            <a:fillRect/>
          </a:stretch>
        </p:blipFill>
        <p:spPr bwMode="auto">
          <a:xfrm>
            <a:off x="539552" y="1484784"/>
            <a:ext cx="7753350" cy="41148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srcRect/>
          <a:stretch>
            <a:fillRect/>
          </a:stretch>
        </p:blipFill>
        <p:spPr bwMode="auto">
          <a:xfrm>
            <a:off x="5143504" y="3929066"/>
            <a:ext cx="3800475" cy="2362200"/>
          </a:xfrm>
          <a:prstGeom prst="rect">
            <a:avLst/>
          </a:prstGeom>
          <a:noFill/>
          <a:ln w="9525">
            <a:noFill/>
            <a:miter lim="800000"/>
            <a:headEnd/>
            <a:tailEnd/>
          </a:ln>
          <a:effectLst/>
        </p:spPr>
      </p:pic>
      <p:sp>
        <p:nvSpPr>
          <p:cNvPr id="8" name="7 CuadroTexto"/>
          <p:cNvSpPr txBox="1"/>
          <p:nvPr/>
        </p:nvSpPr>
        <p:spPr>
          <a:xfrm>
            <a:off x="214282" y="500042"/>
            <a:ext cx="8501122" cy="830997"/>
          </a:xfrm>
          <a:prstGeom prst="rect">
            <a:avLst/>
          </a:prstGeom>
          <a:noFill/>
        </p:spPr>
        <p:txBody>
          <a:bodyPr wrap="square" rtlCol="0">
            <a:spAutoFit/>
          </a:bodyPr>
          <a:lstStyle/>
          <a:p>
            <a:pPr algn="ctr"/>
            <a:r>
              <a:rPr lang="es-ES" sz="2400" b="1" dirty="0" smtClean="0">
                <a:solidFill>
                  <a:schemeClr val="bg1"/>
                </a:solidFill>
                <a:latin typeface="Arial" pitchFamily="34" charset="0"/>
                <a:cs typeface="Arial" pitchFamily="34" charset="0"/>
              </a:rPr>
              <a:t>PROPUESTA PARA CONTROLAR EL PASO DE LA ENERGÍA CALÓRICA MODIFICACIONES PROPUESTAS</a:t>
            </a:r>
            <a:endParaRPr lang="es-ES" sz="2400" b="1" dirty="0">
              <a:solidFill>
                <a:schemeClr val="bg1"/>
              </a:solidFill>
              <a:latin typeface="Arial" pitchFamily="34" charset="0"/>
              <a:cs typeface="Arial" pitchFamily="34" charset="0"/>
            </a:endParaRPr>
          </a:p>
        </p:txBody>
      </p:sp>
      <p:pic>
        <p:nvPicPr>
          <p:cNvPr id="9218" name="Picture 2"/>
          <p:cNvPicPr>
            <a:picLocks noChangeAspect="1" noChangeArrowheads="1"/>
          </p:cNvPicPr>
          <p:nvPr/>
        </p:nvPicPr>
        <p:blipFill>
          <a:blip r:embed="rId4" cstate="print"/>
          <a:srcRect/>
          <a:stretch>
            <a:fillRect/>
          </a:stretch>
        </p:blipFill>
        <p:spPr bwMode="auto">
          <a:xfrm>
            <a:off x="357158" y="3933056"/>
            <a:ext cx="4572032" cy="2357454"/>
          </a:xfrm>
          <a:prstGeom prst="rect">
            <a:avLst/>
          </a:prstGeom>
          <a:noFill/>
          <a:ln w="9525">
            <a:noFill/>
            <a:miter lim="800000"/>
            <a:headEnd/>
            <a:tailEnd/>
          </a:ln>
          <a:effectLst/>
        </p:spPr>
      </p:pic>
      <p:pic>
        <p:nvPicPr>
          <p:cNvPr id="9219" name="Picture 3"/>
          <p:cNvPicPr>
            <a:picLocks noChangeAspect="1" noChangeArrowheads="1"/>
          </p:cNvPicPr>
          <p:nvPr/>
        </p:nvPicPr>
        <p:blipFill>
          <a:blip r:embed="rId5" cstate="print"/>
          <a:srcRect/>
          <a:stretch>
            <a:fillRect/>
          </a:stretch>
        </p:blipFill>
        <p:spPr bwMode="auto">
          <a:xfrm>
            <a:off x="285720" y="1268760"/>
            <a:ext cx="4500594" cy="2357454"/>
          </a:xfrm>
          <a:prstGeom prst="rect">
            <a:avLst/>
          </a:prstGeom>
          <a:noFill/>
          <a:ln w="9525">
            <a:noFill/>
            <a:miter lim="800000"/>
            <a:headEnd/>
            <a:tailEnd/>
          </a:ln>
          <a:effectLst/>
        </p:spPr>
      </p:pic>
      <p:sp>
        <p:nvSpPr>
          <p:cNvPr id="12" name="11 CuadroTexto"/>
          <p:cNvSpPr txBox="1"/>
          <p:nvPr/>
        </p:nvSpPr>
        <p:spPr>
          <a:xfrm>
            <a:off x="714348" y="1571612"/>
            <a:ext cx="1857388" cy="369332"/>
          </a:xfrm>
          <a:prstGeom prst="rect">
            <a:avLst/>
          </a:prstGeom>
          <a:noFill/>
        </p:spPr>
        <p:txBody>
          <a:bodyPr wrap="square" rtlCol="0">
            <a:spAutoFit/>
          </a:bodyPr>
          <a:lstStyle/>
          <a:p>
            <a:r>
              <a:rPr lang="es-ES" b="1" dirty="0" smtClean="0">
                <a:solidFill>
                  <a:srgbClr val="FF0000"/>
                </a:solidFill>
              </a:rPr>
              <a:t>EXISTENTE</a:t>
            </a:r>
            <a:endParaRPr lang="es-ES" b="1" dirty="0">
              <a:solidFill>
                <a:srgbClr val="FF0000"/>
              </a:solidFill>
            </a:endParaRPr>
          </a:p>
        </p:txBody>
      </p:sp>
      <p:sp>
        <p:nvSpPr>
          <p:cNvPr id="13" name="12 CuadroTexto"/>
          <p:cNvSpPr txBox="1"/>
          <p:nvPr/>
        </p:nvSpPr>
        <p:spPr>
          <a:xfrm>
            <a:off x="857224" y="4357694"/>
            <a:ext cx="2214578" cy="369332"/>
          </a:xfrm>
          <a:prstGeom prst="rect">
            <a:avLst/>
          </a:prstGeom>
          <a:noFill/>
        </p:spPr>
        <p:txBody>
          <a:bodyPr wrap="square" rtlCol="0">
            <a:spAutoFit/>
          </a:bodyPr>
          <a:lstStyle/>
          <a:p>
            <a:r>
              <a:rPr lang="es-ES" b="1" dirty="0" smtClean="0">
                <a:solidFill>
                  <a:srgbClr val="FF0000"/>
                </a:solidFill>
              </a:rPr>
              <a:t>PROPUESTA</a:t>
            </a:r>
            <a:endParaRPr lang="es-ES" b="1" dirty="0">
              <a:solidFill>
                <a:srgbClr val="FF0000"/>
              </a:solidFill>
            </a:endParaRPr>
          </a:p>
        </p:txBody>
      </p:sp>
      <p:pic>
        <p:nvPicPr>
          <p:cNvPr id="9220" name="Picture 4"/>
          <p:cNvPicPr>
            <a:picLocks noChangeAspect="1" noChangeArrowheads="1"/>
          </p:cNvPicPr>
          <p:nvPr/>
        </p:nvPicPr>
        <p:blipFill>
          <a:blip r:embed="rId6" cstate="print"/>
          <a:srcRect/>
          <a:stretch>
            <a:fillRect/>
          </a:stretch>
        </p:blipFill>
        <p:spPr bwMode="auto">
          <a:xfrm>
            <a:off x="5500694" y="1285860"/>
            <a:ext cx="2495545" cy="24288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323529" y="332656"/>
            <a:ext cx="8463314" cy="2304256"/>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cstate="print"/>
          <a:srcRect/>
          <a:stretch>
            <a:fillRect/>
          </a:stretch>
        </p:blipFill>
        <p:spPr bwMode="auto">
          <a:xfrm>
            <a:off x="323528" y="2771353"/>
            <a:ext cx="8463314" cy="3609975"/>
          </a:xfrm>
          <a:prstGeom prst="rect">
            <a:avLst/>
          </a:prstGeom>
          <a:noFill/>
          <a:ln w="9525">
            <a:noFill/>
            <a:miter lim="800000"/>
            <a:headEnd/>
            <a:tailEnd/>
          </a:ln>
          <a:effectLst/>
        </p:spPr>
      </p:pic>
      <p:sp>
        <p:nvSpPr>
          <p:cNvPr id="6" name="5 Marcador de número de diapositiva"/>
          <p:cNvSpPr>
            <a:spLocks noGrp="1"/>
          </p:cNvSpPr>
          <p:nvPr>
            <p:ph type="sldNum" sz="quarter" idx="12"/>
          </p:nvPr>
        </p:nvSpPr>
        <p:spPr/>
        <p:txBody>
          <a:bodyPr/>
          <a:lstStyle/>
          <a:p>
            <a:fld id="{8BFF21C1-5C41-491F-8F14-0AAAC93B5576}" type="slidenum">
              <a:rPr lang="es-ES" smtClean="0"/>
              <a:pPr/>
              <a:t>16</a:t>
            </a:fld>
            <a:endParaRPr lang="es-E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785786" y="1071547"/>
            <a:ext cx="6905625" cy="4572032"/>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cstate="print"/>
          <a:srcRect/>
          <a:stretch>
            <a:fillRect/>
          </a:stretch>
        </p:blipFill>
        <p:spPr bwMode="auto">
          <a:xfrm>
            <a:off x="928662" y="1071546"/>
            <a:ext cx="1657350" cy="685800"/>
          </a:xfrm>
          <a:prstGeom prst="rect">
            <a:avLst/>
          </a:prstGeom>
          <a:noFill/>
          <a:ln w="9525">
            <a:noFill/>
            <a:miter lim="800000"/>
            <a:headEnd/>
            <a:tailEnd/>
          </a:ln>
          <a:effectLst/>
        </p:spPr>
      </p:pic>
      <p:cxnSp>
        <p:nvCxnSpPr>
          <p:cNvPr id="9" name="8 Conector recto"/>
          <p:cNvCxnSpPr/>
          <p:nvPr/>
        </p:nvCxnSpPr>
        <p:spPr>
          <a:xfrm>
            <a:off x="1142976" y="2571744"/>
            <a:ext cx="6286544" cy="0"/>
          </a:xfrm>
          <a:prstGeom prst="line">
            <a:avLst/>
          </a:prstGeom>
          <a:ln w="412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a:off x="928662" y="2071678"/>
            <a:ext cx="6500858" cy="0"/>
          </a:xfrm>
          <a:prstGeom prst="line">
            <a:avLst/>
          </a:prstGeom>
          <a:ln w="412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rot="5400000">
            <a:off x="6894529" y="2320917"/>
            <a:ext cx="500066" cy="1588"/>
          </a:xfrm>
          <a:prstGeom prst="straightConnector1">
            <a:avLst/>
          </a:prstGeom>
          <a:ln w="47625">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rot="5400000">
            <a:off x="2321703" y="3393281"/>
            <a:ext cx="2500330" cy="0"/>
          </a:xfrm>
          <a:prstGeom prst="line">
            <a:avLst/>
          </a:prstGeom>
          <a:ln w="476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14 Conector recto"/>
          <p:cNvCxnSpPr/>
          <p:nvPr/>
        </p:nvCxnSpPr>
        <p:spPr>
          <a:xfrm rot="5400000">
            <a:off x="2750331" y="3679033"/>
            <a:ext cx="2071702" cy="0"/>
          </a:xfrm>
          <a:prstGeom prst="line">
            <a:avLst/>
          </a:prstGeom>
          <a:ln w="476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27 Rectángulo"/>
          <p:cNvSpPr/>
          <p:nvPr/>
        </p:nvSpPr>
        <p:spPr>
          <a:xfrm>
            <a:off x="0" y="2285992"/>
            <a:ext cx="9144000" cy="571504"/>
          </a:xfrm>
          <a:prstGeom prst="rect">
            <a:avLst/>
          </a:prstGeom>
          <a:solidFill>
            <a:srgbClr val="00B05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28 Rectángulo"/>
          <p:cNvSpPr/>
          <p:nvPr/>
        </p:nvSpPr>
        <p:spPr>
          <a:xfrm>
            <a:off x="0" y="2928934"/>
            <a:ext cx="9144000" cy="1285884"/>
          </a:xfrm>
          <a:prstGeom prst="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32 CuadroTexto"/>
          <p:cNvSpPr txBox="1"/>
          <p:nvPr/>
        </p:nvSpPr>
        <p:spPr>
          <a:xfrm>
            <a:off x="7740352" y="2276872"/>
            <a:ext cx="1071570" cy="584775"/>
          </a:xfrm>
          <a:prstGeom prst="rect">
            <a:avLst/>
          </a:prstGeom>
          <a:noFill/>
        </p:spPr>
        <p:txBody>
          <a:bodyPr wrap="square" rtlCol="0">
            <a:spAutoFit/>
          </a:bodyPr>
          <a:lstStyle/>
          <a:p>
            <a:r>
              <a:rPr lang="es-ES" sz="1600" b="1" dirty="0" smtClean="0"/>
              <a:t>Zona de confort</a:t>
            </a:r>
            <a:endParaRPr lang="es-ES" sz="1600" b="1" dirty="0"/>
          </a:p>
        </p:txBody>
      </p:sp>
      <p:sp>
        <p:nvSpPr>
          <p:cNvPr id="34" name="33 CuadroTexto"/>
          <p:cNvSpPr txBox="1"/>
          <p:nvPr/>
        </p:nvSpPr>
        <p:spPr>
          <a:xfrm>
            <a:off x="7754602" y="3174067"/>
            <a:ext cx="1209886" cy="830997"/>
          </a:xfrm>
          <a:prstGeom prst="rect">
            <a:avLst/>
          </a:prstGeom>
          <a:noFill/>
        </p:spPr>
        <p:txBody>
          <a:bodyPr wrap="square" rtlCol="0">
            <a:spAutoFit/>
          </a:bodyPr>
          <a:lstStyle/>
          <a:p>
            <a:r>
              <a:rPr lang="es-ES" sz="1600" b="1" dirty="0" smtClean="0"/>
              <a:t>Necesidad de radiación</a:t>
            </a:r>
            <a:endParaRPr lang="es-ES" sz="1600" b="1" dirty="0"/>
          </a:p>
        </p:txBody>
      </p:sp>
      <p:sp>
        <p:nvSpPr>
          <p:cNvPr id="18" name="17 CuadroTexto"/>
          <p:cNvSpPr txBox="1"/>
          <p:nvPr/>
        </p:nvSpPr>
        <p:spPr>
          <a:xfrm>
            <a:off x="714348" y="500042"/>
            <a:ext cx="7858180" cy="523220"/>
          </a:xfrm>
          <a:prstGeom prst="rect">
            <a:avLst/>
          </a:prstGeom>
          <a:noFill/>
        </p:spPr>
        <p:txBody>
          <a:bodyPr wrap="square" rtlCol="0">
            <a:spAutoFit/>
          </a:bodyPr>
          <a:lstStyle/>
          <a:p>
            <a:r>
              <a:rPr lang="es-ES" sz="2800" b="1" dirty="0" smtClean="0">
                <a:solidFill>
                  <a:schemeClr val="bg1"/>
                </a:solidFill>
              </a:rPr>
              <a:t>Verificación de la obra existente</a:t>
            </a:r>
            <a:endParaRPr lang="es-ES" sz="2800" b="1" dirty="0">
              <a:solidFill>
                <a:schemeClr val="bg1"/>
              </a:solidFill>
            </a:endParaRPr>
          </a:p>
        </p:txBody>
      </p:sp>
      <p:sp>
        <p:nvSpPr>
          <p:cNvPr id="19" name="18 Rectángulo"/>
          <p:cNvSpPr/>
          <p:nvPr/>
        </p:nvSpPr>
        <p:spPr>
          <a:xfrm>
            <a:off x="0" y="6253862"/>
            <a:ext cx="9144000" cy="415498"/>
          </a:xfrm>
          <a:prstGeom prst="rect">
            <a:avLst/>
          </a:prstGeom>
        </p:spPr>
        <p:txBody>
          <a:bodyPr wrap="square">
            <a:spAutoFit/>
          </a:bodyPr>
          <a:lstStyle/>
          <a:p>
            <a:r>
              <a:rPr lang="es-ES" sz="1050" b="1" dirty="0" smtClean="0">
                <a:solidFill>
                  <a:schemeClr val="bg1"/>
                </a:solidFill>
              </a:rPr>
              <a:t>Diseño de una metodología participativa para la realización de auditorias energética en edificios de la Universidad Nacional de Córdoba.</a:t>
            </a:r>
          </a:p>
          <a:p>
            <a:r>
              <a:rPr lang="es-ES" sz="1050" b="1" dirty="0" smtClean="0">
                <a:solidFill>
                  <a:schemeClr val="bg1"/>
                </a:solidFill>
              </a:rPr>
              <a:t>Director Prof. Arq. Rogelio </a:t>
            </a:r>
            <a:r>
              <a:rPr lang="es-ES" sz="1050" b="1" dirty="0" err="1" smtClean="0">
                <a:solidFill>
                  <a:schemeClr val="bg1"/>
                </a:solidFill>
              </a:rPr>
              <a:t>Lambertucci</a:t>
            </a:r>
            <a:r>
              <a:rPr lang="es-ES" sz="1050" b="1" dirty="0" smtClean="0">
                <a:solidFill>
                  <a:schemeClr val="bg1"/>
                </a:solidFill>
              </a:rPr>
              <a:t>  et al.</a:t>
            </a:r>
            <a:endParaRPr lang="es-ES" sz="1050"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721192" y="1022338"/>
            <a:ext cx="6834702" cy="4494894"/>
          </a:xfrm>
          <a:prstGeom prst="rect">
            <a:avLst/>
          </a:prstGeom>
          <a:noFill/>
          <a:ln w="9525">
            <a:noFill/>
            <a:miter lim="800000"/>
            <a:headEnd/>
            <a:tailEnd/>
          </a:ln>
          <a:effectLst/>
        </p:spPr>
      </p:pic>
      <p:cxnSp>
        <p:nvCxnSpPr>
          <p:cNvPr id="5" name="4 Conector recto"/>
          <p:cNvCxnSpPr/>
          <p:nvPr/>
        </p:nvCxnSpPr>
        <p:spPr>
          <a:xfrm>
            <a:off x="1285852" y="2214554"/>
            <a:ext cx="6357982" cy="0"/>
          </a:xfrm>
          <a:prstGeom prst="line">
            <a:avLst/>
          </a:prstGeom>
          <a:ln w="47625">
            <a:solidFill>
              <a:srgbClr val="F353E8"/>
            </a:solidFill>
            <a:prstDash val="dash"/>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1285852" y="1714488"/>
            <a:ext cx="6357982" cy="0"/>
          </a:xfrm>
          <a:prstGeom prst="line">
            <a:avLst/>
          </a:prstGeom>
          <a:ln w="47625">
            <a:solidFill>
              <a:srgbClr val="F353E8"/>
            </a:solidFill>
            <a:prstDash val="dash"/>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rot="5400000">
            <a:off x="2750331" y="2893215"/>
            <a:ext cx="292895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rot="5400000">
            <a:off x="2964645" y="2893215"/>
            <a:ext cx="292895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rot="5400000">
            <a:off x="5036347" y="2821777"/>
            <a:ext cx="292895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11 Conector recto"/>
          <p:cNvCxnSpPr/>
          <p:nvPr/>
        </p:nvCxnSpPr>
        <p:spPr>
          <a:xfrm rot="5400000">
            <a:off x="4679157" y="2821777"/>
            <a:ext cx="2928958"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12 Rectángulo"/>
          <p:cNvSpPr/>
          <p:nvPr/>
        </p:nvSpPr>
        <p:spPr>
          <a:xfrm>
            <a:off x="0" y="3071810"/>
            <a:ext cx="9144000" cy="500066"/>
          </a:xfrm>
          <a:prstGeom prst="rect">
            <a:avLst/>
          </a:prstGeom>
          <a:solidFill>
            <a:srgbClr val="00B05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Rectángulo"/>
          <p:cNvSpPr/>
          <p:nvPr/>
        </p:nvSpPr>
        <p:spPr>
          <a:xfrm>
            <a:off x="0" y="3573016"/>
            <a:ext cx="9144000" cy="1080120"/>
          </a:xfrm>
          <a:prstGeom prst="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Rectángulo"/>
          <p:cNvSpPr/>
          <p:nvPr/>
        </p:nvSpPr>
        <p:spPr>
          <a:xfrm>
            <a:off x="0" y="2143116"/>
            <a:ext cx="9144000" cy="925844"/>
          </a:xfrm>
          <a:prstGeom prst="rect">
            <a:avLst/>
          </a:prstGeom>
          <a:solidFill>
            <a:schemeClr val="tx1">
              <a:lumMod val="65000"/>
              <a:lumOff val="35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CuadroTexto"/>
          <p:cNvSpPr txBox="1"/>
          <p:nvPr/>
        </p:nvSpPr>
        <p:spPr>
          <a:xfrm>
            <a:off x="7676894" y="3000372"/>
            <a:ext cx="1071570" cy="584775"/>
          </a:xfrm>
          <a:prstGeom prst="rect">
            <a:avLst/>
          </a:prstGeom>
          <a:noFill/>
        </p:spPr>
        <p:txBody>
          <a:bodyPr wrap="square" rtlCol="0">
            <a:spAutoFit/>
          </a:bodyPr>
          <a:lstStyle/>
          <a:p>
            <a:r>
              <a:rPr lang="es-ES" sz="1600" b="1" dirty="0" smtClean="0"/>
              <a:t>Zona de confort</a:t>
            </a:r>
            <a:endParaRPr lang="es-ES" sz="1600" b="1" dirty="0"/>
          </a:p>
        </p:txBody>
      </p:sp>
      <p:sp>
        <p:nvSpPr>
          <p:cNvPr id="17" name="16 CuadroTexto"/>
          <p:cNvSpPr txBox="1"/>
          <p:nvPr/>
        </p:nvSpPr>
        <p:spPr>
          <a:xfrm>
            <a:off x="7610586" y="3714752"/>
            <a:ext cx="1281894" cy="830997"/>
          </a:xfrm>
          <a:prstGeom prst="rect">
            <a:avLst/>
          </a:prstGeom>
          <a:noFill/>
        </p:spPr>
        <p:txBody>
          <a:bodyPr wrap="square" rtlCol="0">
            <a:spAutoFit/>
          </a:bodyPr>
          <a:lstStyle/>
          <a:p>
            <a:r>
              <a:rPr lang="es-ES" sz="1600" b="1" dirty="0" smtClean="0"/>
              <a:t>Necesidad de radiación</a:t>
            </a:r>
            <a:endParaRPr lang="es-ES" sz="1600" b="1" dirty="0"/>
          </a:p>
        </p:txBody>
      </p:sp>
      <p:sp>
        <p:nvSpPr>
          <p:cNvPr id="18" name="17 CuadroTexto"/>
          <p:cNvSpPr txBox="1"/>
          <p:nvPr/>
        </p:nvSpPr>
        <p:spPr>
          <a:xfrm>
            <a:off x="7610586" y="2340169"/>
            <a:ext cx="1281894" cy="584775"/>
          </a:xfrm>
          <a:prstGeom prst="rect">
            <a:avLst/>
          </a:prstGeom>
          <a:noFill/>
        </p:spPr>
        <p:txBody>
          <a:bodyPr wrap="square" rtlCol="0">
            <a:spAutoFit/>
          </a:bodyPr>
          <a:lstStyle/>
          <a:p>
            <a:r>
              <a:rPr lang="es-ES" sz="1600" b="1" dirty="0" smtClean="0"/>
              <a:t>Necesidad de sombra</a:t>
            </a:r>
            <a:endParaRPr lang="es-ES" sz="1600" b="1" dirty="0"/>
          </a:p>
        </p:txBody>
      </p:sp>
      <p:sp>
        <p:nvSpPr>
          <p:cNvPr id="21" name="20 Marcador de número de diapositiva"/>
          <p:cNvSpPr>
            <a:spLocks noGrp="1"/>
          </p:cNvSpPr>
          <p:nvPr>
            <p:ph type="sldNum" sz="quarter" idx="12"/>
          </p:nvPr>
        </p:nvSpPr>
        <p:spPr/>
        <p:txBody>
          <a:bodyPr/>
          <a:lstStyle/>
          <a:p>
            <a:fld id="{8BFF21C1-5C41-491F-8F14-0AAAC93B5576}" type="slidenum">
              <a:rPr lang="es-ES" smtClean="0"/>
              <a:pPr/>
              <a:t>18</a:t>
            </a:fld>
            <a:endParaRPr lang="es-ES"/>
          </a:p>
        </p:txBody>
      </p:sp>
      <p:sp>
        <p:nvSpPr>
          <p:cNvPr id="22" name="21 Rectángulo"/>
          <p:cNvSpPr/>
          <p:nvPr/>
        </p:nvSpPr>
        <p:spPr>
          <a:xfrm>
            <a:off x="0" y="6253862"/>
            <a:ext cx="9144000" cy="415498"/>
          </a:xfrm>
          <a:prstGeom prst="rect">
            <a:avLst/>
          </a:prstGeom>
        </p:spPr>
        <p:txBody>
          <a:bodyPr wrap="square">
            <a:spAutoFit/>
          </a:bodyPr>
          <a:lstStyle/>
          <a:p>
            <a:r>
              <a:rPr lang="es-ES" sz="1050" b="1" dirty="0" smtClean="0">
                <a:solidFill>
                  <a:schemeClr val="bg1"/>
                </a:solidFill>
              </a:rPr>
              <a:t>Diseño de una metodología participativa para la realización de auditorias energética en edificios de la Universidad Nacional de Córdoba.</a:t>
            </a:r>
          </a:p>
          <a:p>
            <a:r>
              <a:rPr lang="es-ES" sz="1050" b="1" dirty="0" smtClean="0">
                <a:solidFill>
                  <a:schemeClr val="bg1"/>
                </a:solidFill>
              </a:rPr>
              <a:t>Director Prof. Arq. Rogelio </a:t>
            </a:r>
            <a:r>
              <a:rPr lang="es-ES" sz="1050" b="1" dirty="0" err="1" smtClean="0">
                <a:solidFill>
                  <a:schemeClr val="bg1"/>
                </a:solidFill>
              </a:rPr>
              <a:t>Lambertucci</a:t>
            </a:r>
            <a:r>
              <a:rPr lang="es-ES" sz="1050" b="1" dirty="0" smtClean="0">
                <a:solidFill>
                  <a:schemeClr val="bg1"/>
                </a:solidFill>
              </a:rPr>
              <a:t>  et al.</a:t>
            </a:r>
            <a:endParaRPr lang="es-ES" sz="1050" dirty="0">
              <a:solidFill>
                <a:schemeClr val="bg1"/>
              </a:solidFill>
            </a:endParaRPr>
          </a:p>
        </p:txBody>
      </p:sp>
      <p:sp>
        <p:nvSpPr>
          <p:cNvPr id="23" name="22 CuadroTexto"/>
          <p:cNvSpPr txBox="1"/>
          <p:nvPr/>
        </p:nvSpPr>
        <p:spPr>
          <a:xfrm>
            <a:off x="714348" y="500042"/>
            <a:ext cx="7858180" cy="523220"/>
          </a:xfrm>
          <a:prstGeom prst="rect">
            <a:avLst/>
          </a:prstGeom>
          <a:noFill/>
        </p:spPr>
        <p:txBody>
          <a:bodyPr wrap="square" rtlCol="0">
            <a:spAutoFit/>
          </a:bodyPr>
          <a:lstStyle/>
          <a:p>
            <a:r>
              <a:rPr lang="es-ES" sz="2800" b="1" dirty="0" smtClean="0">
                <a:solidFill>
                  <a:schemeClr val="bg1"/>
                </a:solidFill>
              </a:rPr>
              <a:t>Verificación de la obra existente</a:t>
            </a:r>
            <a:endParaRPr lang="es-ES" sz="2800" b="1"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28596" y="214290"/>
            <a:ext cx="8215370" cy="3693319"/>
          </a:xfrm>
          <a:prstGeom prst="rect">
            <a:avLst/>
          </a:prstGeom>
          <a:noFill/>
        </p:spPr>
        <p:txBody>
          <a:bodyPr wrap="square" rtlCol="0">
            <a:spAutoFit/>
          </a:bodyPr>
          <a:lstStyle/>
          <a:p>
            <a:pPr algn="just"/>
            <a:r>
              <a:rPr lang="es-ES" b="1" i="1" dirty="0" smtClean="0">
                <a:solidFill>
                  <a:schemeClr val="bg1"/>
                </a:solidFill>
              </a:rPr>
              <a:t>“Conclusiones</a:t>
            </a:r>
          </a:p>
          <a:p>
            <a:pPr algn="just"/>
            <a:r>
              <a:rPr lang="es-ES" i="1" dirty="0" smtClean="0">
                <a:solidFill>
                  <a:schemeClr val="bg1"/>
                </a:solidFill>
              </a:rPr>
              <a:t>De las gráficas de temperatura podemos concluir:</a:t>
            </a:r>
          </a:p>
          <a:p>
            <a:pPr algn="just"/>
            <a:r>
              <a:rPr lang="es-ES" i="1" dirty="0" smtClean="0">
                <a:solidFill>
                  <a:schemeClr val="bg1"/>
                </a:solidFill>
              </a:rPr>
              <a:t>La onda que representa la temperatura exterior es copiada por la onda de temperatura interior. Hay una disminución de dicha onda, pero no hay retardo.</a:t>
            </a:r>
          </a:p>
          <a:p>
            <a:pPr algn="just"/>
            <a:r>
              <a:rPr lang="es-ES" i="1" dirty="0" smtClean="0">
                <a:solidFill>
                  <a:schemeClr val="bg1"/>
                </a:solidFill>
              </a:rPr>
              <a:t>Ello implica una alta conductividad en la envolvente, ya que el calor se manifiesta rápidamente en el  interior. Al no haber desfasaje de la onda implica que no hay acumulación, por lo tanto no hay retardo.</a:t>
            </a:r>
          </a:p>
          <a:p>
            <a:pPr algn="just"/>
            <a:r>
              <a:rPr lang="es-ES" i="1" dirty="0" smtClean="0">
                <a:solidFill>
                  <a:schemeClr val="bg1"/>
                </a:solidFill>
              </a:rPr>
              <a:t>El hecho de que no exista inercia en los muros hace que no sea posible una acumulación para horas de disminución del aporte calorífico en el exterior, o sea horario nocturno.</a:t>
            </a:r>
          </a:p>
          <a:p>
            <a:pPr algn="just"/>
            <a:r>
              <a:rPr lang="es-ES" i="1" dirty="0" smtClean="0">
                <a:solidFill>
                  <a:schemeClr val="bg1"/>
                </a:solidFill>
              </a:rPr>
              <a:t>De la lectura de las curvas se concluye que la envolvente es altamente ineficiente, ya que no regula las diferencias térmicas exteriores, agudizándolas en algunos casos.”</a:t>
            </a:r>
            <a:endParaRPr lang="es-ES" i="1" dirty="0">
              <a:solidFill>
                <a:schemeClr val="bg1"/>
              </a:solidFill>
            </a:endParaRPr>
          </a:p>
        </p:txBody>
      </p:sp>
      <p:pic>
        <p:nvPicPr>
          <p:cNvPr id="23554" name="Picture 2"/>
          <p:cNvPicPr>
            <a:picLocks noChangeAspect="1" noChangeArrowheads="1"/>
          </p:cNvPicPr>
          <p:nvPr/>
        </p:nvPicPr>
        <p:blipFill>
          <a:blip r:embed="rId3" cstate="print"/>
          <a:srcRect/>
          <a:stretch>
            <a:fillRect/>
          </a:stretch>
        </p:blipFill>
        <p:spPr bwMode="auto">
          <a:xfrm>
            <a:off x="3131840" y="3717032"/>
            <a:ext cx="5264752" cy="2447473"/>
          </a:xfrm>
          <a:prstGeom prst="rect">
            <a:avLst/>
          </a:prstGeom>
          <a:noFill/>
          <a:ln w="9525">
            <a:noFill/>
            <a:miter lim="800000"/>
            <a:headEnd/>
            <a:tailEnd/>
          </a:ln>
          <a:effectLst/>
        </p:spPr>
      </p:pic>
      <p:sp>
        <p:nvSpPr>
          <p:cNvPr id="6" name="5 Rectángulo"/>
          <p:cNvSpPr/>
          <p:nvPr/>
        </p:nvSpPr>
        <p:spPr>
          <a:xfrm>
            <a:off x="0" y="6325870"/>
            <a:ext cx="9144000" cy="415498"/>
          </a:xfrm>
          <a:prstGeom prst="rect">
            <a:avLst/>
          </a:prstGeom>
        </p:spPr>
        <p:txBody>
          <a:bodyPr wrap="square">
            <a:spAutoFit/>
          </a:bodyPr>
          <a:lstStyle/>
          <a:p>
            <a:r>
              <a:rPr lang="es-ES" sz="1050" b="1" dirty="0" smtClean="0">
                <a:solidFill>
                  <a:schemeClr val="bg1"/>
                </a:solidFill>
              </a:rPr>
              <a:t>Diseño de una metodología participativa para la realización de auditorias energética en edificios de la Universidad Nacional de Córdoba.</a:t>
            </a:r>
          </a:p>
          <a:p>
            <a:r>
              <a:rPr lang="es-ES" sz="1050" b="1" dirty="0" smtClean="0">
                <a:solidFill>
                  <a:schemeClr val="bg1"/>
                </a:solidFill>
              </a:rPr>
              <a:t>Director Prof. Arq. Rogelio </a:t>
            </a:r>
            <a:r>
              <a:rPr lang="es-ES" sz="1050" b="1" dirty="0" err="1" smtClean="0">
                <a:solidFill>
                  <a:schemeClr val="bg1"/>
                </a:solidFill>
              </a:rPr>
              <a:t>Lambertucci</a:t>
            </a:r>
            <a:r>
              <a:rPr lang="es-ES" sz="1050" b="1" dirty="0" smtClean="0">
                <a:solidFill>
                  <a:schemeClr val="bg1"/>
                </a:solidFill>
              </a:rPr>
              <a:t>  et al.</a:t>
            </a:r>
            <a:endParaRPr lang="es-ES" sz="105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additive="base">
                                        <p:cTn id="7" dur="500" fill="hold"/>
                                        <p:tgtEl>
                                          <p:spTgt spid="23554"/>
                                        </p:tgtEl>
                                        <p:attrNameLst>
                                          <p:attrName>ppt_x</p:attrName>
                                        </p:attrNameLst>
                                      </p:cBhvr>
                                      <p:tavLst>
                                        <p:tav tm="0">
                                          <p:val>
                                            <p:strVal val="#ppt_x"/>
                                          </p:val>
                                        </p:tav>
                                        <p:tav tm="100000">
                                          <p:val>
                                            <p:strVal val="#ppt_x"/>
                                          </p:val>
                                        </p:tav>
                                      </p:tavLst>
                                    </p:anim>
                                    <p:anim calcmode="lin" valueType="num">
                                      <p:cBhvr additive="base">
                                        <p:cTn id="8" dur="500" fill="hold"/>
                                        <p:tgtEl>
                                          <p:spTgt spid="235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28596" y="428604"/>
            <a:ext cx="8229600" cy="4525963"/>
          </a:xfrm>
        </p:spPr>
        <p:txBody>
          <a:bodyPr/>
          <a:lstStyle/>
          <a:p>
            <a:pPr>
              <a:buNone/>
            </a:pPr>
            <a:endParaRPr lang="es-ES" sz="1800" dirty="0" smtClean="0">
              <a:solidFill>
                <a:schemeClr val="bg1"/>
              </a:solidFill>
              <a:latin typeface="+mn-lt"/>
              <a:ea typeface="+mn-ea"/>
              <a:cs typeface="+mn-cs"/>
            </a:endParaRPr>
          </a:p>
          <a:p>
            <a:pPr algn="just">
              <a:buNone/>
            </a:pPr>
            <a:r>
              <a:rPr lang="es-ES" sz="1800" dirty="0" smtClean="0">
                <a:solidFill>
                  <a:schemeClr val="bg1"/>
                </a:solidFill>
                <a:latin typeface="+mn-lt"/>
                <a:ea typeface="+mn-ea"/>
                <a:cs typeface="+mn-cs"/>
              </a:rPr>
              <a:t> 	Los estudios realizados sobre la eficiencia del consumo de energía en edificaciones públicas y privadas, incluyendo los edificios realizados por la Universidad Nacional de Córdoba, evidencian un comportamiento </a:t>
            </a:r>
            <a:r>
              <a:rPr lang="es-ES" sz="1800" dirty="0" err="1" smtClean="0">
                <a:solidFill>
                  <a:schemeClr val="bg1"/>
                </a:solidFill>
                <a:latin typeface="+mn-lt"/>
                <a:ea typeface="+mn-ea"/>
                <a:cs typeface="+mn-cs"/>
              </a:rPr>
              <a:t>higrotérmico</a:t>
            </a:r>
            <a:r>
              <a:rPr lang="es-ES" sz="1800" dirty="0" smtClean="0">
                <a:solidFill>
                  <a:schemeClr val="bg1"/>
                </a:solidFill>
                <a:latin typeface="+mn-lt"/>
                <a:ea typeface="+mn-ea"/>
                <a:cs typeface="+mn-cs"/>
              </a:rPr>
              <a:t> altamente deficiente (ganancias y pérdidas de calor). </a:t>
            </a:r>
          </a:p>
          <a:p>
            <a:pPr>
              <a:buNone/>
            </a:pPr>
            <a:endParaRPr lang="es-ES" sz="1800" dirty="0" smtClean="0">
              <a:solidFill>
                <a:schemeClr val="bg1"/>
              </a:solidFill>
            </a:endParaRPr>
          </a:p>
          <a:p>
            <a:pPr algn="just">
              <a:buNone/>
            </a:pPr>
            <a:r>
              <a:rPr lang="es-ES" sz="1800" dirty="0" smtClean="0">
                <a:solidFill>
                  <a:schemeClr val="bg1"/>
                </a:solidFill>
                <a:latin typeface="+mn-lt"/>
                <a:ea typeface="+mn-ea"/>
                <a:cs typeface="+mn-cs"/>
              </a:rPr>
              <a:t>	La Universidad, y sus distintas Unidades Académicas, que tienen a su cargo la preparación de los futuros profesionales, debe ser protagonista en la responsabilidad de promover una actitud de sus egresados más comprometida con el medio ambiente. </a:t>
            </a:r>
          </a:p>
          <a:p>
            <a:endParaRPr lang="es-ES" sz="1800" dirty="0" smtClean="0">
              <a:solidFill>
                <a:schemeClr val="tx1"/>
              </a:solidFill>
              <a:latin typeface="+mn-lt"/>
              <a:ea typeface="+mn-ea"/>
              <a:cs typeface="+mn-cs"/>
            </a:endParaRPr>
          </a:p>
          <a:p>
            <a:pPr algn="just">
              <a:buNone/>
            </a:pPr>
            <a:r>
              <a:rPr lang="es-ES" sz="1200" dirty="0" smtClean="0">
                <a:solidFill>
                  <a:schemeClr val="bg1"/>
                </a:solidFill>
              </a:rPr>
              <a:t> </a:t>
            </a:r>
            <a:r>
              <a:rPr lang="es-ES" sz="1800" dirty="0" smtClean="0">
                <a:solidFill>
                  <a:schemeClr val="bg1"/>
                </a:solidFill>
              </a:rPr>
              <a:t>En los cursos que se dictan en la Universidad en general se evidencia que: </a:t>
            </a:r>
          </a:p>
          <a:p>
            <a:pPr lvl="1" algn="just">
              <a:buFont typeface="Wingdings" pitchFamily="2" charset="2"/>
              <a:buChar char="§"/>
            </a:pPr>
            <a:r>
              <a:rPr lang="es-ES" sz="1000" dirty="0" smtClean="0">
                <a:solidFill>
                  <a:srgbClr val="FFC000"/>
                </a:solidFill>
              </a:rPr>
              <a:t>No se estudian ni se aplican los principios de una arquitectura sustentable. </a:t>
            </a:r>
          </a:p>
          <a:p>
            <a:pPr lvl="1" algn="just">
              <a:buFont typeface="Wingdings" pitchFamily="2" charset="2"/>
              <a:buChar char="§"/>
            </a:pPr>
            <a:r>
              <a:rPr lang="es-ES" sz="1000" dirty="0" smtClean="0">
                <a:solidFill>
                  <a:srgbClr val="FFC000"/>
                </a:solidFill>
              </a:rPr>
              <a:t>Se ignora el problema de falta de confort de los usuarios y de eficiencia energética. </a:t>
            </a:r>
          </a:p>
          <a:p>
            <a:pPr algn="just">
              <a:buNone/>
            </a:pPr>
            <a:r>
              <a:rPr lang="es-ES" sz="1800" dirty="0" smtClean="0">
                <a:solidFill>
                  <a:schemeClr val="bg1"/>
                </a:solidFill>
              </a:rPr>
              <a:t>Además</a:t>
            </a:r>
          </a:p>
          <a:p>
            <a:pPr lvl="1" algn="just">
              <a:buFont typeface="Wingdings" pitchFamily="2" charset="2"/>
              <a:buChar char="§"/>
            </a:pPr>
            <a:r>
              <a:rPr lang="es-ES" sz="1000" dirty="0" smtClean="0">
                <a:solidFill>
                  <a:srgbClr val="FFC000"/>
                </a:solidFill>
              </a:rPr>
              <a:t>Los organismos de control del Estado no exigen el cumplimiento de Normas al respecto. </a:t>
            </a:r>
            <a:endParaRPr lang="en-US" sz="1000" dirty="0" smtClean="0">
              <a:solidFill>
                <a:srgbClr val="FFC000"/>
              </a:solidFill>
            </a:endParaRPr>
          </a:p>
        </p:txBody>
      </p:sp>
      <p:sp>
        <p:nvSpPr>
          <p:cNvPr id="4" name="3 Rectángulo"/>
          <p:cNvSpPr/>
          <p:nvPr/>
        </p:nvSpPr>
        <p:spPr>
          <a:xfrm>
            <a:off x="4500562" y="6500834"/>
            <a:ext cx="5000660" cy="215444"/>
          </a:xfrm>
          <a:prstGeom prst="rect">
            <a:avLst/>
          </a:prstGeom>
        </p:spPr>
        <p:txBody>
          <a:bodyPr wrap="square">
            <a:spAutoFit/>
          </a:bodyPr>
          <a:lstStyle/>
          <a:p>
            <a:r>
              <a:rPr lang="es-ES" sz="800" dirty="0" smtClean="0">
                <a:solidFill>
                  <a:schemeClr val="bg1"/>
                </a:solidFill>
              </a:rPr>
              <a:t>UNIDAD DE INVESTIGACION DE LA EFICIENCIA ENERGETICA EN EDIFICIOS (UIEEE) - ISEA </a:t>
            </a:r>
            <a:endParaRPr lang="es-ES" sz="800"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cstate="print"/>
          <a:srcRect/>
          <a:stretch>
            <a:fillRect/>
          </a:stretch>
        </p:blipFill>
        <p:spPr bwMode="auto">
          <a:xfrm>
            <a:off x="251520" y="328757"/>
            <a:ext cx="8606190" cy="2596187"/>
          </a:xfrm>
          <a:prstGeom prst="rect">
            <a:avLst/>
          </a:prstGeom>
          <a:noFill/>
          <a:ln w="9525">
            <a:noFill/>
            <a:miter lim="800000"/>
            <a:headEnd/>
            <a:tailEnd/>
          </a:ln>
          <a:effectLst/>
        </p:spPr>
      </p:pic>
      <p:pic>
        <p:nvPicPr>
          <p:cNvPr id="7172" name="Picture 4"/>
          <p:cNvPicPr>
            <a:picLocks noChangeAspect="1" noChangeArrowheads="1"/>
          </p:cNvPicPr>
          <p:nvPr/>
        </p:nvPicPr>
        <p:blipFill>
          <a:blip r:embed="rId4" cstate="print"/>
          <a:srcRect/>
          <a:stretch>
            <a:fillRect/>
          </a:stretch>
        </p:blipFill>
        <p:spPr bwMode="auto">
          <a:xfrm>
            <a:off x="251520" y="3001512"/>
            <a:ext cx="8592838" cy="345182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395536" y="260648"/>
            <a:ext cx="8280819" cy="2822583"/>
          </a:xfrm>
          <a:prstGeom prst="rect">
            <a:avLst/>
          </a:prstGeom>
          <a:noFill/>
          <a:ln w="9525">
            <a:noFill/>
            <a:miter lim="800000"/>
            <a:headEnd/>
            <a:tailEnd/>
          </a:ln>
          <a:effectLst/>
        </p:spPr>
      </p:pic>
      <p:pic>
        <p:nvPicPr>
          <p:cNvPr id="11267" name="Picture 3"/>
          <p:cNvPicPr>
            <a:picLocks noChangeAspect="1" noChangeArrowheads="1"/>
          </p:cNvPicPr>
          <p:nvPr/>
        </p:nvPicPr>
        <p:blipFill>
          <a:blip r:embed="rId4" cstate="print"/>
          <a:srcRect/>
          <a:stretch>
            <a:fillRect/>
          </a:stretch>
        </p:blipFill>
        <p:spPr bwMode="auto">
          <a:xfrm>
            <a:off x="428596" y="3214686"/>
            <a:ext cx="8247860" cy="33106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4644008" y="3573015"/>
            <a:ext cx="3816424" cy="2829611"/>
          </a:xfrm>
          <a:prstGeom prst="rect">
            <a:avLst/>
          </a:prstGeom>
          <a:noFill/>
          <a:ln w="9525">
            <a:noFill/>
            <a:miter lim="800000"/>
            <a:headEnd/>
            <a:tailEnd/>
          </a:ln>
          <a:effectLst/>
        </p:spPr>
      </p:pic>
      <p:pic>
        <p:nvPicPr>
          <p:cNvPr id="12" name="Picture 2"/>
          <p:cNvPicPr>
            <a:picLocks noChangeAspect="1" noChangeArrowheads="1"/>
          </p:cNvPicPr>
          <p:nvPr/>
        </p:nvPicPr>
        <p:blipFill>
          <a:blip r:embed="rId4" cstate="print"/>
          <a:srcRect/>
          <a:stretch>
            <a:fillRect/>
          </a:stretch>
        </p:blipFill>
        <p:spPr bwMode="auto">
          <a:xfrm>
            <a:off x="395536" y="3573016"/>
            <a:ext cx="3960232" cy="2860943"/>
          </a:xfrm>
          <a:prstGeom prst="rect">
            <a:avLst/>
          </a:prstGeom>
          <a:noFill/>
          <a:ln w="9525">
            <a:noFill/>
            <a:miter lim="800000"/>
            <a:headEnd/>
            <a:tailEnd/>
          </a:ln>
          <a:effectLst/>
        </p:spPr>
      </p:pic>
      <p:sp>
        <p:nvSpPr>
          <p:cNvPr id="4" name="3 Título"/>
          <p:cNvSpPr>
            <a:spLocks noGrp="1"/>
          </p:cNvSpPr>
          <p:nvPr>
            <p:ph type="title"/>
          </p:nvPr>
        </p:nvSpPr>
        <p:spPr>
          <a:xfrm>
            <a:off x="323528" y="620688"/>
            <a:ext cx="2043098" cy="796908"/>
          </a:xfrm>
        </p:spPr>
        <p:txBody>
          <a:bodyPr>
            <a:noAutofit/>
          </a:bodyPr>
          <a:lstStyle/>
          <a:p>
            <a:pPr algn="ctr"/>
            <a:r>
              <a:rPr lang="es-ES" sz="2000" b="1" dirty="0" smtClean="0">
                <a:solidFill>
                  <a:schemeClr val="bg1"/>
                </a:solidFill>
              </a:rPr>
              <a:t>Cielorraso con aislación térmica y barrera reguladora de vapor</a:t>
            </a:r>
            <a:endParaRPr lang="es-ES" sz="2000" b="1" dirty="0">
              <a:solidFill>
                <a:schemeClr val="bg1"/>
              </a:solidFill>
            </a:endParaRPr>
          </a:p>
        </p:txBody>
      </p:sp>
      <p:pic>
        <p:nvPicPr>
          <p:cNvPr id="5" name="Picture 4"/>
          <p:cNvPicPr>
            <a:picLocks noChangeAspect="1" noChangeArrowheads="1"/>
          </p:cNvPicPr>
          <p:nvPr/>
        </p:nvPicPr>
        <p:blipFill>
          <a:blip r:embed="rId5" cstate="print"/>
          <a:srcRect/>
          <a:stretch>
            <a:fillRect/>
          </a:stretch>
        </p:blipFill>
        <p:spPr bwMode="auto">
          <a:xfrm>
            <a:off x="2483768" y="188640"/>
            <a:ext cx="5286411" cy="321471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3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14 Grupo"/>
          <p:cNvGrpSpPr/>
          <p:nvPr/>
        </p:nvGrpSpPr>
        <p:grpSpPr>
          <a:xfrm>
            <a:off x="357158" y="548680"/>
            <a:ext cx="3206730" cy="4032448"/>
            <a:chOff x="357158" y="548680"/>
            <a:chExt cx="3206730" cy="4032448"/>
          </a:xfrm>
        </p:grpSpPr>
        <p:pic>
          <p:nvPicPr>
            <p:cNvPr id="1026" name="Picture 2"/>
            <p:cNvPicPr>
              <a:picLocks noChangeAspect="1" noChangeArrowheads="1"/>
            </p:cNvPicPr>
            <p:nvPr/>
          </p:nvPicPr>
          <p:blipFill>
            <a:blip r:embed="rId3" cstate="print"/>
            <a:srcRect/>
            <a:stretch>
              <a:fillRect/>
            </a:stretch>
          </p:blipFill>
          <p:spPr bwMode="auto">
            <a:xfrm>
              <a:off x="357158" y="620688"/>
              <a:ext cx="3134722" cy="3811094"/>
            </a:xfrm>
            <a:prstGeom prst="rect">
              <a:avLst/>
            </a:prstGeom>
            <a:noFill/>
            <a:ln w="9525">
              <a:noFill/>
              <a:miter lim="800000"/>
              <a:headEnd/>
              <a:tailEnd/>
            </a:ln>
            <a:effectLst/>
          </p:spPr>
        </p:pic>
        <p:sp>
          <p:nvSpPr>
            <p:cNvPr id="4" name="3 Elipse"/>
            <p:cNvSpPr/>
            <p:nvPr/>
          </p:nvSpPr>
          <p:spPr>
            <a:xfrm>
              <a:off x="2771800" y="548680"/>
              <a:ext cx="792088" cy="4032448"/>
            </a:xfrm>
            <a:prstGeom prst="ellipse">
              <a:avLst/>
            </a:prstGeom>
            <a:solidFill>
              <a:schemeClr val="accent1">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4" name="13 Grupo"/>
          <p:cNvGrpSpPr/>
          <p:nvPr/>
        </p:nvGrpSpPr>
        <p:grpSpPr>
          <a:xfrm>
            <a:off x="4644578" y="3429000"/>
            <a:ext cx="3239790" cy="3429000"/>
            <a:chOff x="4644578" y="3429000"/>
            <a:chExt cx="3239790" cy="3429000"/>
          </a:xfrm>
        </p:grpSpPr>
        <p:pic>
          <p:nvPicPr>
            <p:cNvPr id="1027" name="Picture 3"/>
            <p:cNvPicPr>
              <a:picLocks noChangeAspect="1" noChangeArrowheads="1"/>
            </p:cNvPicPr>
            <p:nvPr/>
          </p:nvPicPr>
          <p:blipFill>
            <a:blip r:embed="rId4" cstate="print"/>
            <a:srcRect/>
            <a:stretch>
              <a:fillRect/>
            </a:stretch>
          </p:blipFill>
          <p:spPr bwMode="auto">
            <a:xfrm>
              <a:off x="4644578" y="3429000"/>
              <a:ext cx="3239790" cy="3079542"/>
            </a:xfrm>
            <a:prstGeom prst="rect">
              <a:avLst/>
            </a:prstGeom>
            <a:noFill/>
            <a:ln w="9525">
              <a:noFill/>
              <a:miter lim="800000"/>
              <a:headEnd/>
              <a:tailEnd/>
            </a:ln>
            <a:effectLst/>
          </p:spPr>
        </p:pic>
        <p:sp>
          <p:nvSpPr>
            <p:cNvPr id="5" name="4 Elipse"/>
            <p:cNvSpPr/>
            <p:nvPr/>
          </p:nvSpPr>
          <p:spPr>
            <a:xfrm>
              <a:off x="7236296" y="4003330"/>
              <a:ext cx="601176" cy="2854670"/>
            </a:xfrm>
            <a:prstGeom prst="ellipse">
              <a:avLst/>
            </a:prstGeom>
            <a:solidFill>
              <a:schemeClr val="accent1">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7" name="6 CuadroTexto"/>
          <p:cNvSpPr txBox="1"/>
          <p:nvPr/>
        </p:nvSpPr>
        <p:spPr>
          <a:xfrm>
            <a:off x="0" y="214290"/>
            <a:ext cx="9144000" cy="369332"/>
          </a:xfrm>
          <a:prstGeom prst="rect">
            <a:avLst/>
          </a:prstGeom>
          <a:noFill/>
        </p:spPr>
        <p:txBody>
          <a:bodyPr wrap="square" rtlCol="0">
            <a:spAutoFit/>
          </a:bodyPr>
          <a:lstStyle/>
          <a:p>
            <a:r>
              <a:rPr lang="es-ES" b="1" dirty="0" smtClean="0">
                <a:solidFill>
                  <a:schemeClr val="bg1"/>
                </a:solidFill>
              </a:rPr>
              <a:t>La incidencia de los detalles constructivos en la definición de la verificación</a:t>
            </a:r>
            <a:endParaRPr lang="es-ES" b="1" dirty="0">
              <a:solidFill>
                <a:schemeClr val="bg1"/>
              </a:solidFill>
            </a:endParaRPr>
          </a:p>
        </p:txBody>
      </p:sp>
      <p:pic>
        <p:nvPicPr>
          <p:cNvPr id="8" name="Picture 3"/>
          <p:cNvPicPr>
            <a:picLocks noChangeAspect="1" noChangeArrowheads="1"/>
          </p:cNvPicPr>
          <p:nvPr/>
        </p:nvPicPr>
        <p:blipFill>
          <a:blip r:embed="rId5" cstate="print"/>
          <a:srcRect/>
          <a:stretch>
            <a:fillRect/>
          </a:stretch>
        </p:blipFill>
        <p:spPr bwMode="auto">
          <a:xfrm>
            <a:off x="323528" y="4510737"/>
            <a:ext cx="4104455" cy="2029053"/>
          </a:xfrm>
          <a:prstGeom prst="rect">
            <a:avLst/>
          </a:prstGeom>
          <a:noFill/>
          <a:ln w="9525">
            <a:noFill/>
            <a:miter lim="800000"/>
            <a:headEnd/>
            <a:tailEnd/>
          </a:ln>
          <a:effectLst/>
        </p:spPr>
      </p:pic>
      <p:grpSp>
        <p:nvGrpSpPr>
          <p:cNvPr id="13" name="12 Grupo"/>
          <p:cNvGrpSpPr/>
          <p:nvPr/>
        </p:nvGrpSpPr>
        <p:grpSpPr>
          <a:xfrm>
            <a:off x="3957769" y="692696"/>
            <a:ext cx="4288554" cy="2499767"/>
            <a:chOff x="3957769" y="692696"/>
            <a:chExt cx="4288554" cy="2499767"/>
          </a:xfrm>
        </p:grpSpPr>
        <p:pic>
          <p:nvPicPr>
            <p:cNvPr id="9" name="Picture 2"/>
            <p:cNvPicPr>
              <a:picLocks noChangeAspect="1" noChangeArrowheads="1"/>
            </p:cNvPicPr>
            <p:nvPr/>
          </p:nvPicPr>
          <p:blipFill>
            <a:blip r:embed="rId6" cstate="print"/>
            <a:srcRect/>
            <a:stretch>
              <a:fillRect/>
            </a:stretch>
          </p:blipFill>
          <p:spPr bwMode="auto">
            <a:xfrm>
              <a:off x="4139952" y="692696"/>
              <a:ext cx="4106371" cy="2499767"/>
            </a:xfrm>
            <a:prstGeom prst="rect">
              <a:avLst/>
            </a:prstGeom>
            <a:noFill/>
            <a:ln w="9525">
              <a:noFill/>
              <a:miter lim="800000"/>
              <a:headEnd/>
              <a:tailEnd/>
            </a:ln>
            <a:effectLst/>
          </p:spPr>
        </p:pic>
        <p:sp>
          <p:nvSpPr>
            <p:cNvPr id="10" name="9 Elipse"/>
            <p:cNvSpPr/>
            <p:nvPr/>
          </p:nvSpPr>
          <p:spPr>
            <a:xfrm rot="17539795">
              <a:off x="5260212" y="400078"/>
              <a:ext cx="1044149" cy="3649036"/>
            </a:xfrm>
            <a:prstGeom prst="ellipse">
              <a:avLst/>
            </a:prstGeom>
            <a:solidFill>
              <a:schemeClr val="accent1">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286290" y="260648"/>
            <a:ext cx="8462174" cy="2282531"/>
          </a:xfrm>
          <a:prstGeom prst="rect">
            <a:avLst/>
          </a:prstGeom>
          <a:noFill/>
          <a:ln w="9525">
            <a:noFill/>
            <a:miter lim="800000"/>
            <a:headEnd/>
            <a:tailEnd/>
          </a:ln>
          <a:effectLst/>
        </p:spPr>
      </p:pic>
      <p:pic>
        <p:nvPicPr>
          <p:cNvPr id="8195" name="Picture 3"/>
          <p:cNvPicPr>
            <a:picLocks noChangeAspect="1" noChangeArrowheads="1"/>
          </p:cNvPicPr>
          <p:nvPr/>
        </p:nvPicPr>
        <p:blipFill>
          <a:blip r:embed="rId4" cstate="print"/>
          <a:srcRect/>
          <a:stretch>
            <a:fillRect/>
          </a:stretch>
        </p:blipFill>
        <p:spPr bwMode="auto">
          <a:xfrm>
            <a:off x="286290" y="2650439"/>
            <a:ext cx="8462174" cy="4018921"/>
          </a:xfrm>
          <a:prstGeom prst="rect">
            <a:avLst/>
          </a:prstGeom>
          <a:noFill/>
          <a:ln w="9525">
            <a:noFill/>
            <a:miter lim="800000"/>
            <a:headEnd/>
            <a:tailEnd/>
          </a:ln>
          <a:effectLst/>
        </p:spPr>
      </p:pic>
      <p:pic>
        <p:nvPicPr>
          <p:cNvPr id="8196" name="Picture 4"/>
          <p:cNvPicPr>
            <a:picLocks noChangeAspect="1" noChangeArrowheads="1"/>
          </p:cNvPicPr>
          <p:nvPr/>
        </p:nvPicPr>
        <p:blipFill>
          <a:blip r:embed="rId5" cstate="print"/>
          <a:srcRect/>
          <a:stretch>
            <a:fillRect/>
          </a:stretch>
        </p:blipFill>
        <p:spPr bwMode="auto">
          <a:xfrm>
            <a:off x="1547664" y="1916832"/>
            <a:ext cx="6153150" cy="3162313"/>
          </a:xfrm>
          <a:prstGeom prst="rect">
            <a:avLst/>
          </a:prstGeom>
          <a:noFill/>
          <a:ln w="9525">
            <a:noFill/>
            <a:miter lim="800000"/>
            <a:headEnd/>
            <a:tailEnd/>
          </a:ln>
          <a:effectLst/>
        </p:spPr>
      </p:pic>
      <p:sp>
        <p:nvSpPr>
          <p:cNvPr id="5" name="4 Marcador de número de diapositiva"/>
          <p:cNvSpPr>
            <a:spLocks noGrp="1"/>
          </p:cNvSpPr>
          <p:nvPr>
            <p:ph type="sldNum" sz="quarter" idx="12"/>
          </p:nvPr>
        </p:nvSpPr>
        <p:spPr/>
        <p:txBody>
          <a:bodyPr/>
          <a:lstStyle/>
          <a:p>
            <a:fld id="{8BFF21C1-5C41-491F-8F14-0AAAC93B5576}" type="slidenum">
              <a:rPr lang="es-ES" smtClean="0"/>
              <a:pPr/>
              <a:t>24</a:t>
            </a:fld>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ox(in)">
                                      <p:cBhvr>
                                        <p:cTn id="7" dur="3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3 CuadroTexto"/>
          <p:cNvSpPr txBox="1"/>
          <p:nvPr/>
        </p:nvSpPr>
        <p:spPr>
          <a:xfrm>
            <a:off x="214282" y="0"/>
            <a:ext cx="8286808" cy="400110"/>
          </a:xfrm>
          <a:prstGeom prst="rect">
            <a:avLst/>
          </a:prstGeom>
          <a:noFill/>
        </p:spPr>
        <p:txBody>
          <a:bodyPr wrap="square" rtlCol="0">
            <a:spAutoFit/>
          </a:bodyPr>
          <a:lstStyle/>
          <a:p>
            <a:pPr algn="ctr"/>
            <a:r>
              <a:rPr lang="es-ES" sz="2000" b="1" dirty="0" smtClean="0">
                <a:latin typeface="Arial" pitchFamily="34" charset="0"/>
                <a:cs typeface="Arial" pitchFamily="34" charset="0"/>
              </a:rPr>
              <a:t>Resultados correspondientes al día 28/09/2013</a:t>
            </a:r>
            <a:endParaRPr lang="es-ES" sz="2000" b="1" dirty="0">
              <a:latin typeface="Arial" pitchFamily="34" charset="0"/>
              <a:cs typeface="Arial" pitchFamily="34" charset="0"/>
            </a:endParaRPr>
          </a:p>
        </p:txBody>
      </p:sp>
      <p:sp>
        <p:nvSpPr>
          <p:cNvPr id="5" name="4 CuadroTexto"/>
          <p:cNvSpPr txBox="1"/>
          <p:nvPr/>
        </p:nvSpPr>
        <p:spPr>
          <a:xfrm>
            <a:off x="5643570" y="1428736"/>
            <a:ext cx="3071834" cy="2308324"/>
          </a:xfrm>
          <a:prstGeom prst="rect">
            <a:avLst/>
          </a:prstGeom>
          <a:noFill/>
        </p:spPr>
        <p:txBody>
          <a:bodyPr wrap="square" rtlCol="0">
            <a:spAutoFit/>
          </a:bodyPr>
          <a:lstStyle/>
          <a:p>
            <a:r>
              <a:rPr lang="es-ES" b="1" dirty="0" smtClean="0"/>
              <a:t>Se observa una amortiguación de las temperaturas máximas. Comparando las curvas correspondientes a las </a:t>
            </a:r>
            <a:r>
              <a:rPr lang="es-ES" b="1" dirty="0" err="1" smtClean="0"/>
              <a:t>áulas</a:t>
            </a:r>
            <a:r>
              <a:rPr lang="es-ES" b="1" dirty="0" smtClean="0"/>
              <a:t> existentes con las </a:t>
            </a:r>
            <a:r>
              <a:rPr lang="es-ES" b="1" dirty="0" err="1" smtClean="0"/>
              <a:t>áulas</a:t>
            </a:r>
            <a:r>
              <a:rPr lang="es-ES" b="1" dirty="0" smtClean="0"/>
              <a:t> nuevas se observa una mejor aislación</a:t>
            </a:r>
            <a:endParaRPr lang="es-ES" b="1" dirty="0"/>
          </a:p>
        </p:txBody>
      </p:sp>
      <p:sp>
        <p:nvSpPr>
          <p:cNvPr id="6" name="5 CuadroTexto"/>
          <p:cNvSpPr txBox="1"/>
          <p:nvPr/>
        </p:nvSpPr>
        <p:spPr>
          <a:xfrm>
            <a:off x="214282" y="428604"/>
            <a:ext cx="7929618" cy="923330"/>
          </a:xfrm>
          <a:prstGeom prst="rect">
            <a:avLst/>
          </a:prstGeom>
          <a:noFill/>
        </p:spPr>
        <p:txBody>
          <a:bodyPr wrap="square" rtlCol="0">
            <a:spAutoFit/>
          </a:bodyPr>
          <a:lstStyle/>
          <a:p>
            <a:r>
              <a:rPr lang="es-ES" dirty="0" smtClean="0"/>
              <a:t>No existe un aumento significativo del tiempo de retardo y su desfasaje de onda con respecto a los máximos exteriores e </a:t>
            </a:r>
            <a:r>
              <a:rPr lang="es-ES" dirty="0" err="1" smtClean="0"/>
              <a:t>interiore</a:t>
            </a:r>
            <a:r>
              <a:rPr lang="es-ES" dirty="0" smtClean="0"/>
              <a:t>. Se explica a partir de que no se aumentó la capacidad calorífica de las envolventes</a:t>
            </a:r>
            <a:endParaRPr lang="es-ES" dirty="0"/>
          </a:p>
        </p:txBody>
      </p:sp>
      <p:sp>
        <p:nvSpPr>
          <p:cNvPr id="9" name="8 CuadroTexto"/>
          <p:cNvSpPr txBox="1"/>
          <p:nvPr/>
        </p:nvSpPr>
        <p:spPr>
          <a:xfrm>
            <a:off x="214282" y="5429264"/>
            <a:ext cx="8001056" cy="646331"/>
          </a:xfrm>
          <a:prstGeom prst="rect">
            <a:avLst/>
          </a:prstGeom>
          <a:noFill/>
        </p:spPr>
        <p:txBody>
          <a:bodyPr wrap="square" rtlCol="0">
            <a:spAutoFit/>
          </a:bodyPr>
          <a:lstStyle/>
          <a:p>
            <a:r>
              <a:rPr lang="es-ES" b="1" u="sng" dirty="0" smtClean="0">
                <a:solidFill>
                  <a:schemeClr val="accent1">
                    <a:lumMod val="75000"/>
                  </a:schemeClr>
                </a:solidFill>
              </a:rPr>
              <a:t>Amortiguación en las oficinas existentes: </a:t>
            </a:r>
            <a:r>
              <a:rPr lang="es-ES" b="1" u="sng" dirty="0" smtClean="0"/>
              <a:t>6.34%</a:t>
            </a:r>
          </a:p>
          <a:p>
            <a:r>
              <a:rPr lang="es-ES" dirty="0" smtClean="0"/>
              <a:t>Retardo de ondas ( desfase de ondas): 1,10 horas, con la </a:t>
            </a:r>
            <a:r>
              <a:rPr lang="es-ES" dirty="0" err="1" smtClean="0"/>
              <a:t>temp</a:t>
            </a:r>
            <a:r>
              <a:rPr lang="es-ES" dirty="0" smtClean="0"/>
              <a:t>. exterior</a:t>
            </a:r>
            <a:endParaRPr lang="es-ES" dirty="0"/>
          </a:p>
        </p:txBody>
      </p:sp>
      <p:sp>
        <p:nvSpPr>
          <p:cNvPr id="10" name="9 CuadroTexto"/>
          <p:cNvSpPr txBox="1"/>
          <p:nvPr/>
        </p:nvSpPr>
        <p:spPr>
          <a:xfrm>
            <a:off x="285720" y="6072206"/>
            <a:ext cx="7715304" cy="646331"/>
          </a:xfrm>
          <a:prstGeom prst="rect">
            <a:avLst/>
          </a:prstGeom>
          <a:noFill/>
        </p:spPr>
        <p:txBody>
          <a:bodyPr wrap="square" rtlCol="0">
            <a:spAutoFit/>
          </a:bodyPr>
          <a:lstStyle/>
          <a:p>
            <a:r>
              <a:rPr lang="es-ES" b="1" u="sng" dirty="0" smtClean="0">
                <a:solidFill>
                  <a:schemeClr val="accent1">
                    <a:lumMod val="75000"/>
                  </a:schemeClr>
                </a:solidFill>
              </a:rPr>
              <a:t>Amortiguación en las oficinas modificadas: </a:t>
            </a:r>
            <a:r>
              <a:rPr lang="es-ES" b="1" u="sng" dirty="0" smtClean="0"/>
              <a:t>21.28%</a:t>
            </a:r>
          </a:p>
          <a:p>
            <a:r>
              <a:rPr lang="es-ES" dirty="0" smtClean="0"/>
              <a:t>Retardo de ondas ( desfase de ondas): 1,30 horas, con la </a:t>
            </a:r>
            <a:r>
              <a:rPr lang="es-ES" dirty="0" err="1" smtClean="0"/>
              <a:t>temp</a:t>
            </a:r>
            <a:r>
              <a:rPr lang="es-ES" dirty="0" smtClean="0"/>
              <a:t> exterior</a:t>
            </a:r>
            <a:endParaRPr lang="es-ES" dirty="0"/>
          </a:p>
        </p:txBody>
      </p:sp>
      <p:pic>
        <p:nvPicPr>
          <p:cNvPr id="1028" name="Picture 4"/>
          <p:cNvPicPr>
            <a:picLocks noChangeAspect="1" noChangeArrowheads="1"/>
          </p:cNvPicPr>
          <p:nvPr/>
        </p:nvPicPr>
        <p:blipFill>
          <a:blip r:embed="rId3" cstate="print"/>
          <a:srcRect/>
          <a:stretch>
            <a:fillRect/>
          </a:stretch>
        </p:blipFill>
        <p:spPr bwMode="auto">
          <a:xfrm>
            <a:off x="1" y="1428737"/>
            <a:ext cx="5643569" cy="3786214"/>
          </a:xfrm>
          <a:prstGeom prst="rect">
            <a:avLst/>
          </a:prstGeom>
          <a:noFill/>
          <a:ln w="9525">
            <a:noFill/>
            <a:miter lim="800000"/>
            <a:headEnd/>
            <a:tailEnd/>
          </a:ln>
          <a:effectLst/>
        </p:spPr>
      </p:pic>
      <p:sp>
        <p:nvSpPr>
          <p:cNvPr id="7" name="6 Rectángulo"/>
          <p:cNvSpPr/>
          <p:nvPr/>
        </p:nvSpPr>
        <p:spPr>
          <a:xfrm>
            <a:off x="0" y="2000240"/>
            <a:ext cx="8858312" cy="500066"/>
          </a:xfrm>
          <a:prstGeom prst="rect">
            <a:avLst/>
          </a:prstGeom>
          <a:solidFill>
            <a:schemeClr val="accent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Marcador de número de diapositiva"/>
          <p:cNvSpPr>
            <a:spLocks noGrp="1"/>
          </p:cNvSpPr>
          <p:nvPr>
            <p:ph type="sldNum" sz="quarter" idx="12"/>
          </p:nvPr>
        </p:nvSpPr>
        <p:spPr/>
        <p:txBody>
          <a:bodyPr/>
          <a:lstStyle/>
          <a:p>
            <a:fld id="{8BFF21C1-5C41-491F-8F14-0AAAC93B5576}" type="slidenum">
              <a:rPr lang="es-ES" smtClean="0"/>
              <a:pPr/>
              <a:t>25</a:t>
            </a:fld>
            <a:endParaRPr lang="es-ES"/>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rquinotecto\Dropbox\UIEEE\Eficienci Energetica en el Habitat\29 DE MARZO 2013 tabla 1.jpg"/>
          <p:cNvPicPr>
            <a:picLocks noChangeAspect="1" noChangeArrowheads="1"/>
          </p:cNvPicPr>
          <p:nvPr/>
        </p:nvPicPr>
        <p:blipFill>
          <a:blip r:embed="rId3" cstate="print">
            <a:lum bright="-10000" contrast="10000"/>
          </a:blip>
          <a:srcRect/>
          <a:stretch>
            <a:fillRect/>
          </a:stretch>
        </p:blipFill>
        <p:spPr bwMode="auto">
          <a:xfrm>
            <a:off x="730213" y="4005064"/>
            <a:ext cx="4129819" cy="1670664"/>
          </a:xfrm>
          <a:prstGeom prst="rect">
            <a:avLst/>
          </a:prstGeom>
          <a:noFill/>
        </p:spPr>
      </p:pic>
      <p:pic>
        <p:nvPicPr>
          <p:cNvPr id="1027" name="Picture 3" descr="C:\Users\arquinotecto\Dropbox\UIEEE\Eficienci Energetica en el Habitat\29 DE MARZO 2013 tabla 2.jpg"/>
          <p:cNvPicPr>
            <a:picLocks noChangeAspect="1" noChangeArrowheads="1"/>
          </p:cNvPicPr>
          <p:nvPr/>
        </p:nvPicPr>
        <p:blipFill>
          <a:blip r:embed="rId4" cstate="print">
            <a:lum bright="-10000" contrast="10000"/>
          </a:blip>
          <a:srcRect/>
          <a:stretch>
            <a:fillRect/>
          </a:stretch>
        </p:blipFill>
        <p:spPr bwMode="auto">
          <a:xfrm>
            <a:off x="5291676" y="4077072"/>
            <a:ext cx="2880724" cy="1459879"/>
          </a:xfrm>
          <a:prstGeom prst="rect">
            <a:avLst/>
          </a:prstGeom>
          <a:noFill/>
        </p:spPr>
      </p:pic>
      <p:pic>
        <p:nvPicPr>
          <p:cNvPr id="1028" name="Picture 4" descr="C:\Users\arquinotecto\Dropbox\UIEEE\Eficienci Energetica en el Habitat\29 DE MARZO GRAFICO.jpg"/>
          <p:cNvPicPr>
            <a:picLocks noChangeAspect="1" noChangeArrowheads="1"/>
          </p:cNvPicPr>
          <p:nvPr/>
        </p:nvPicPr>
        <p:blipFill>
          <a:blip r:embed="rId5" cstate="print"/>
          <a:srcRect/>
          <a:stretch>
            <a:fillRect/>
          </a:stretch>
        </p:blipFill>
        <p:spPr bwMode="auto">
          <a:xfrm>
            <a:off x="395536" y="404664"/>
            <a:ext cx="8424936" cy="3229125"/>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rquinotecto\Dropbox\UIEEE\Eficienci Energetica en el Habitat\29 DE OCTUBRE 2012 tabla 2.jpg"/>
          <p:cNvPicPr>
            <a:picLocks noChangeAspect="1" noChangeArrowheads="1"/>
          </p:cNvPicPr>
          <p:nvPr/>
        </p:nvPicPr>
        <p:blipFill>
          <a:blip r:embed="rId3" cstate="print">
            <a:lum bright="-10000" contrast="10000"/>
          </a:blip>
          <a:srcRect/>
          <a:stretch>
            <a:fillRect/>
          </a:stretch>
        </p:blipFill>
        <p:spPr bwMode="auto">
          <a:xfrm>
            <a:off x="5652120" y="4221088"/>
            <a:ext cx="3024336" cy="1263592"/>
          </a:xfrm>
          <a:prstGeom prst="rect">
            <a:avLst/>
          </a:prstGeom>
          <a:noFill/>
        </p:spPr>
      </p:pic>
      <p:pic>
        <p:nvPicPr>
          <p:cNvPr id="2051" name="Picture 3" descr="C:\Users\arquinotecto\Dropbox\UIEEE\Eficienci Energetica en el Habitat\29 DE OCTUBRE 2012 GRAFICO.jpg"/>
          <p:cNvPicPr>
            <a:picLocks noChangeAspect="1" noChangeArrowheads="1"/>
          </p:cNvPicPr>
          <p:nvPr/>
        </p:nvPicPr>
        <p:blipFill>
          <a:blip r:embed="rId4" cstate="print"/>
          <a:srcRect/>
          <a:stretch>
            <a:fillRect/>
          </a:stretch>
        </p:blipFill>
        <p:spPr bwMode="auto">
          <a:xfrm>
            <a:off x="467544" y="260648"/>
            <a:ext cx="8272958" cy="3312368"/>
          </a:xfrm>
          <a:prstGeom prst="rect">
            <a:avLst/>
          </a:prstGeom>
          <a:noFill/>
        </p:spPr>
      </p:pic>
      <p:pic>
        <p:nvPicPr>
          <p:cNvPr id="2052" name="Picture 4" descr="C:\Users\arquinotecto\Dropbox\UIEEE\Eficienci Energetica en el Habitat\29 DE OCTUBRE 2012 tabla 1.jpg"/>
          <p:cNvPicPr>
            <a:picLocks noChangeAspect="1" noChangeArrowheads="1"/>
          </p:cNvPicPr>
          <p:nvPr/>
        </p:nvPicPr>
        <p:blipFill>
          <a:blip r:embed="rId5" cstate="print">
            <a:lum bright="-10000" contrast="10000"/>
          </a:blip>
          <a:srcRect/>
          <a:stretch>
            <a:fillRect/>
          </a:stretch>
        </p:blipFill>
        <p:spPr bwMode="auto">
          <a:xfrm>
            <a:off x="475456" y="4149080"/>
            <a:ext cx="4816624" cy="1548201"/>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467543" y="476672"/>
            <a:ext cx="6856825" cy="4464496"/>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899592" y="4437112"/>
            <a:ext cx="3096344" cy="1965799"/>
          </a:xfrm>
          <a:prstGeom prst="rect">
            <a:avLst/>
          </a:prstGeom>
          <a:noFill/>
          <a:ln w="9525">
            <a:noFill/>
            <a:miter lim="800000"/>
            <a:headEnd/>
            <a:tailEnd/>
          </a:ln>
        </p:spPr>
      </p:pic>
      <p:pic>
        <p:nvPicPr>
          <p:cNvPr id="4" name="Picture 2"/>
          <p:cNvPicPr>
            <a:picLocks noChangeAspect="1" noChangeArrowheads="1"/>
          </p:cNvPicPr>
          <p:nvPr/>
        </p:nvPicPr>
        <p:blipFill>
          <a:blip r:embed="rId5" cstate="print">
            <a:lum contrast="20000"/>
          </a:blip>
          <a:srcRect l="38710"/>
          <a:stretch>
            <a:fillRect/>
          </a:stretch>
        </p:blipFill>
        <p:spPr bwMode="auto">
          <a:xfrm rot="21306961">
            <a:off x="5498553" y="4211557"/>
            <a:ext cx="3256818" cy="22890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bright="-10000" contrast="10000"/>
          </a:blip>
          <a:srcRect/>
          <a:stretch>
            <a:fillRect/>
          </a:stretch>
        </p:blipFill>
        <p:spPr bwMode="auto">
          <a:xfrm>
            <a:off x="107504" y="188640"/>
            <a:ext cx="5325540" cy="246895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lum bright="-10000" contrast="10000"/>
          </a:blip>
          <a:srcRect/>
          <a:stretch>
            <a:fillRect/>
          </a:stretch>
        </p:blipFill>
        <p:spPr bwMode="auto">
          <a:xfrm>
            <a:off x="107504" y="2852937"/>
            <a:ext cx="5319911" cy="3394774"/>
          </a:xfrm>
          <a:prstGeom prst="rect">
            <a:avLst/>
          </a:prstGeom>
          <a:noFill/>
          <a:ln w="9525">
            <a:noFill/>
            <a:miter lim="800000"/>
            <a:headEnd/>
            <a:tailEnd/>
          </a:ln>
        </p:spPr>
      </p:pic>
      <p:pic>
        <p:nvPicPr>
          <p:cNvPr id="11" name="Picture 2" descr="ampliación secyt"/>
          <p:cNvPicPr>
            <a:picLocks noChangeAspect="1" noChangeArrowheads="1"/>
          </p:cNvPicPr>
          <p:nvPr/>
        </p:nvPicPr>
        <p:blipFill>
          <a:blip r:embed="rId5" cstate="print"/>
          <a:srcRect/>
          <a:stretch>
            <a:fillRect/>
          </a:stretch>
        </p:blipFill>
        <p:spPr bwMode="auto">
          <a:xfrm>
            <a:off x="5508104" y="2852936"/>
            <a:ext cx="3536570" cy="1910990"/>
          </a:xfrm>
          <a:prstGeom prst="rect">
            <a:avLst/>
          </a:prstGeom>
          <a:noFill/>
        </p:spPr>
      </p:pic>
      <p:pic>
        <p:nvPicPr>
          <p:cNvPr id="12" name="Picture 5"/>
          <p:cNvPicPr>
            <a:picLocks noChangeAspect="1" noChangeArrowheads="1"/>
          </p:cNvPicPr>
          <p:nvPr/>
        </p:nvPicPr>
        <p:blipFill>
          <a:blip r:embed="rId6" cstate="print"/>
          <a:srcRect l="21088" b="22449"/>
          <a:stretch>
            <a:fillRect/>
          </a:stretch>
        </p:blipFill>
        <p:spPr bwMode="auto">
          <a:xfrm>
            <a:off x="5508104" y="214120"/>
            <a:ext cx="3528391" cy="20627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395537" y="332656"/>
            <a:ext cx="6833972" cy="4464496"/>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1043608" y="4490455"/>
            <a:ext cx="3456384" cy="1940529"/>
          </a:xfrm>
          <a:prstGeom prst="rect">
            <a:avLst/>
          </a:prstGeom>
          <a:noFill/>
          <a:ln w="9525">
            <a:noFill/>
            <a:miter lim="800000"/>
            <a:headEnd/>
            <a:tailEnd/>
          </a:ln>
        </p:spPr>
      </p:pic>
      <p:pic>
        <p:nvPicPr>
          <p:cNvPr id="4" name="Picture 2"/>
          <p:cNvPicPr>
            <a:picLocks noChangeAspect="1" noChangeArrowheads="1"/>
          </p:cNvPicPr>
          <p:nvPr/>
        </p:nvPicPr>
        <p:blipFill>
          <a:blip r:embed="rId5" cstate="print">
            <a:lum contrast="20000"/>
          </a:blip>
          <a:srcRect/>
          <a:stretch>
            <a:fillRect/>
          </a:stretch>
        </p:blipFill>
        <p:spPr bwMode="auto">
          <a:xfrm rot="21352419">
            <a:off x="4927775" y="4431372"/>
            <a:ext cx="3916266" cy="20239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472518" cy="582594"/>
          </a:xfrm>
        </p:spPr>
        <p:txBody>
          <a:bodyPr>
            <a:normAutofit fontScale="90000"/>
          </a:bodyPr>
          <a:lstStyle/>
          <a:p>
            <a:pPr algn="ctr"/>
            <a:r>
              <a:rPr lang="es-ES" b="1" dirty="0" smtClean="0"/>
              <a:t>Evaluación económica</a:t>
            </a:r>
            <a:endParaRPr lang="es-ES" b="1" dirty="0"/>
          </a:p>
        </p:txBody>
      </p:sp>
      <p:sp>
        <p:nvSpPr>
          <p:cNvPr id="4" name="3 CuadroTexto"/>
          <p:cNvSpPr txBox="1"/>
          <p:nvPr/>
        </p:nvSpPr>
        <p:spPr>
          <a:xfrm>
            <a:off x="642910" y="1000108"/>
            <a:ext cx="8143932" cy="646331"/>
          </a:xfrm>
          <a:prstGeom prst="rect">
            <a:avLst/>
          </a:prstGeom>
          <a:noFill/>
        </p:spPr>
        <p:txBody>
          <a:bodyPr wrap="square" rtlCol="0">
            <a:spAutoFit/>
          </a:bodyPr>
          <a:lstStyle/>
          <a:p>
            <a:pPr algn="ctr"/>
            <a:r>
              <a:rPr lang="es-ES" b="1" dirty="0" smtClean="0">
                <a:solidFill>
                  <a:schemeClr val="accent3">
                    <a:lumMod val="60000"/>
                    <a:lumOff val="40000"/>
                  </a:schemeClr>
                </a:solidFill>
              </a:rPr>
              <a:t>MONTO DE LICITACIÓN : $ 1.415.998,31</a:t>
            </a:r>
          </a:p>
          <a:p>
            <a:pPr algn="ctr"/>
            <a:r>
              <a:rPr lang="es-ES" b="1" dirty="0" smtClean="0">
                <a:solidFill>
                  <a:schemeClr val="accent3">
                    <a:lumMod val="60000"/>
                    <a:lumOff val="40000"/>
                  </a:schemeClr>
                </a:solidFill>
              </a:rPr>
              <a:t>MONTO DE LA MODIFICACIÓN : $ 45.220,94</a:t>
            </a:r>
            <a:endParaRPr lang="es-ES" b="1" dirty="0">
              <a:solidFill>
                <a:schemeClr val="accent3">
                  <a:lumMod val="60000"/>
                  <a:lumOff val="40000"/>
                </a:schemeClr>
              </a:solidFill>
            </a:endParaRPr>
          </a:p>
        </p:txBody>
      </p:sp>
      <p:graphicFrame>
        <p:nvGraphicFramePr>
          <p:cNvPr id="5" name="4 Gráfico"/>
          <p:cNvGraphicFramePr/>
          <p:nvPr/>
        </p:nvGraphicFramePr>
        <p:xfrm>
          <a:off x="1357290" y="1714488"/>
          <a:ext cx="6096000" cy="4421190"/>
        </p:xfrm>
        <a:graphic>
          <a:graphicData uri="http://schemas.openxmlformats.org/drawingml/2006/chart">
            <c:chart xmlns:c="http://schemas.openxmlformats.org/drawingml/2006/chart" xmlns:r="http://schemas.openxmlformats.org/officeDocument/2006/relationships" r:id="rId3"/>
          </a:graphicData>
        </a:graphic>
      </p:graphicFrame>
      <p:sp>
        <p:nvSpPr>
          <p:cNvPr id="6" name="5 Marcador de número de diapositiva"/>
          <p:cNvSpPr>
            <a:spLocks noGrp="1"/>
          </p:cNvSpPr>
          <p:nvPr>
            <p:ph type="sldNum" sz="quarter" idx="11"/>
          </p:nvPr>
        </p:nvSpPr>
        <p:spPr/>
        <p:txBody>
          <a:bodyPr/>
          <a:lstStyle/>
          <a:p>
            <a:fld id="{8BFF21C1-5C41-491F-8F14-0AAAC93B5576}" type="slidenum">
              <a:rPr lang="es-ES" smtClean="0"/>
              <a:pPr/>
              <a:t>31</a:t>
            </a:fld>
            <a:endParaRPr lang="es-E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srcRect/>
          <a:stretch>
            <a:fillRect/>
          </a:stretch>
        </p:blipFill>
        <p:spPr bwMode="auto">
          <a:xfrm>
            <a:off x="1423988" y="1047750"/>
            <a:ext cx="6296025" cy="4762500"/>
          </a:xfrm>
          <a:prstGeom prst="rect">
            <a:avLst/>
          </a:prstGeom>
          <a:noFill/>
          <a:ln w="9525">
            <a:noFill/>
            <a:miter lim="800000"/>
            <a:headEnd/>
            <a:tailEnd/>
          </a:ln>
        </p:spPr>
      </p:pic>
      <p:sp>
        <p:nvSpPr>
          <p:cNvPr id="3" name="2 Marcador de número de diapositiva"/>
          <p:cNvSpPr>
            <a:spLocks noGrp="1"/>
          </p:cNvSpPr>
          <p:nvPr>
            <p:ph type="sldNum" sz="quarter" idx="12"/>
          </p:nvPr>
        </p:nvSpPr>
        <p:spPr/>
        <p:txBody>
          <a:bodyPr/>
          <a:lstStyle/>
          <a:p>
            <a:fld id="{8BFF21C1-5C41-491F-8F14-0AAAC93B5576}" type="slidenum">
              <a:rPr lang="es-ES" smtClean="0"/>
              <a:pPr/>
              <a:t>32</a:t>
            </a:fld>
            <a:endParaRPr lang="es-E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arquinotecto\Dropbox\UIEEE\edificios\ALIMENTACION Y REC. HIDRICOS\EDIFICIO PARA INSTITUTO DE RECURSOS HIDRICOS - ALIMENTOS (SECYT) - 2º LLAMADO\DSC00606.JPG"/>
          <p:cNvPicPr>
            <a:picLocks noGrp="1" noChangeAspect="1" noChangeArrowheads="1"/>
          </p:cNvPicPr>
          <p:nvPr>
            <p:ph idx="1"/>
          </p:nvPr>
        </p:nvPicPr>
        <p:blipFill>
          <a:blip r:embed="rId3" cstate="print"/>
          <a:srcRect/>
          <a:stretch>
            <a:fillRect/>
          </a:stretch>
        </p:blipFill>
        <p:spPr bwMode="auto">
          <a:xfrm>
            <a:off x="5314279" y="1772816"/>
            <a:ext cx="3829721" cy="2553147"/>
          </a:xfrm>
          <a:prstGeom prst="rect">
            <a:avLst/>
          </a:prstGeom>
          <a:noFill/>
        </p:spPr>
      </p:pic>
      <p:pic>
        <p:nvPicPr>
          <p:cNvPr id="7" name="Picture 2"/>
          <p:cNvPicPr>
            <a:picLocks noChangeAspect="1" noChangeArrowheads="1"/>
          </p:cNvPicPr>
          <p:nvPr/>
        </p:nvPicPr>
        <p:blipFill>
          <a:blip r:embed="rId4" cstate="print"/>
          <a:srcRect/>
          <a:stretch>
            <a:fillRect/>
          </a:stretch>
        </p:blipFill>
        <p:spPr bwMode="auto">
          <a:xfrm>
            <a:off x="2771800" y="4674184"/>
            <a:ext cx="4464496" cy="1923168"/>
          </a:xfrm>
          <a:prstGeom prst="rect">
            <a:avLst/>
          </a:prstGeom>
          <a:noFill/>
          <a:ln w="9525">
            <a:noFill/>
            <a:miter lim="800000"/>
            <a:headEnd/>
            <a:tailEnd/>
          </a:ln>
          <a:effectLst/>
        </p:spPr>
      </p:pic>
      <p:pic>
        <p:nvPicPr>
          <p:cNvPr id="10" name="Picture 4"/>
          <p:cNvPicPr>
            <a:picLocks noChangeAspect="1" noChangeArrowheads="1"/>
          </p:cNvPicPr>
          <p:nvPr/>
        </p:nvPicPr>
        <p:blipFill>
          <a:blip r:embed="rId5" cstate="print"/>
          <a:srcRect/>
          <a:stretch>
            <a:fillRect/>
          </a:stretch>
        </p:blipFill>
        <p:spPr bwMode="auto">
          <a:xfrm>
            <a:off x="539552" y="116633"/>
            <a:ext cx="2592288" cy="1798254"/>
          </a:xfrm>
          <a:prstGeom prst="rect">
            <a:avLst/>
          </a:prstGeom>
          <a:noFill/>
          <a:ln w="9525">
            <a:noFill/>
            <a:miter lim="800000"/>
            <a:headEnd/>
            <a:tailEnd/>
          </a:ln>
        </p:spPr>
      </p:pic>
      <p:pic>
        <p:nvPicPr>
          <p:cNvPr id="11" name="Picture 3"/>
          <p:cNvPicPr>
            <a:picLocks noChangeAspect="1" noChangeArrowheads="1"/>
          </p:cNvPicPr>
          <p:nvPr/>
        </p:nvPicPr>
        <p:blipFill>
          <a:blip r:embed="rId6" cstate="print"/>
          <a:srcRect l="13633" t="914" r="4983"/>
          <a:stretch>
            <a:fillRect/>
          </a:stretch>
        </p:blipFill>
        <p:spPr bwMode="auto">
          <a:xfrm>
            <a:off x="3347864" y="116632"/>
            <a:ext cx="2731658" cy="1728192"/>
          </a:xfrm>
          <a:prstGeom prst="rect">
            <a:avLst/>
          </a:prstGeom>
          <a:noFill/>
          <a:ln w="9525">
            <a:noFill/>
            <a:miter lim="800000"/>
            <a:headEnd/>
            <a:tailEnd/>
          </a:ln>
          <a:effectLst/>
        </p:spPr>
      </p:pic>
      <p:pic>
        <p:nvPicPr>
          <p:cNvPr id="9" name="Picture 2"/>
          <p:cNvPicPr>
            <a:picLocks noChangeAspect="1" noChangeArrowheads="1"/>
          </p:cNvPicPr>
          <p:nvPr/>
        </p:nvPicPr>
        <p:blipFill>
          <a:blip r:embed="rId7" cstate="print"/>
          <a:srcRect/>
          <a:stretch>
            <a:fillRect/>
          </a:stretch>
        </p:blipFill>
        <p:spPr bwMode="auto">
          <a:xfrm rot="21352419">
            <a:off x="257811" y="2172154"/>
            <a:ext cx="5180271" cy="236293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contenido"/>
          <p:cNvSpPr>
            <a:spLocks noGrp="1"/>
          </p:cNvSpPr>
          <p:nvPr>
            <p:ph sz="quarter" idx="4294967295"/>
          </p:nvPr>
        </p:nvSpPr>
        <p:spPr>
          <a:xfrm>
            <a:off x="0" y="620688"/>
            <a:ext cx="8820472" cy="5500726"/>
          </a:xfrm>
        </p:spPr>
        <p:txBody>
          <a:bodyPr>
            <a:normAutofit/>
          </a:bodyPr>
          <a:lstStyle/>
          <a:p>
            <a:pPr lvl="1" algn="just">
              <a:buClr>
                <a:schemeClr val="tx1"/>
              </a:buClr>
              <a:buNone/>
            </a:pPr>
            <a:r>
              <a:rPr lang="es-ES" b="1" dirty="0" smtClean="0">
                <a:solidFill>
                  <a:schemeClr val="bg1"/>
                </a:solidFill>
              </a:rPr>
              <a:t>Objetivos:</a:t>
            </a:r>
          </a:p>
          <a:p>
            <a:pPr marL="1097280" lvl="2" indent="-457200" algn="just">
              <a:buClr>
                <a:schemeClr val="tx1"/>
              </a:buClr>
              <a:buNone/>
            </a:pPr>
            <a:r>
              <a:rPr lang="es-ES" dirty="0" smtClean="0">
                <a:solidFill>
                  <a:schemeClr val="bg1"/>
                </a:solidFill>
              </a:rPr>
              <a:t>Cumplir con la normativa vigente</a:t>
            </a:r>
          </a:p>
          <a:p>
            <a:pPr marL="1371600" lvl="3" indent="-457200" algn="just">
              <a:buClr>
                <a:schemeClr val="bg1"/>
              </a:buClr>
              <a:buFont typeface="Wingdings" pitchFamily="2" charset="2"/>
              <a:buChar char="§"/>
            </a:pPr>
            <a:r>
              <a:rPr lang="es-ES" dirty="0" smtClean="0">
                <a:solidFill>
                  <a:schemeClr val="bg1"/>
                </a:solidFill>
              </a:rPr>
              <a:t>Mejorar la prestación de las envolventes disminuyendo las ganancias y pérdidas. Verificando con los máximos admisibles.</a:t>
            </a:r>
          </a:p>
          <a:p>
            <a:pPr marL="1371600" lvl="3" indent="-457200" algn="just">
              <a:buClr>
                <a:schemeClr val="bg1"/>
              </a:buClr>
              <a:buFont typeface="Wingdings" pitchFamily="2" charset="2"/>
              <a:buChar char="§"/>
            </a:pPr>
            <a:r>
              <a:rPr lang="es-ES" dirty="0" smtClean="0">
                <a:solidFill>
                  <a:schemeClr val="bg1"/>
                </a:solidFill>
              </a:rPr>
              <a:t>Evitar la condensación intersticial y superficial en los cerramientos.</a:t>
            </a:r>
          </a:p>
          <a:p>
            <a:pPr marL="1371600" lvl="3" indent="-457200" algn="just">
              <a:buClr>
                <a:schemeClr val="bg1"/>
              </a:buClr>
              <a:buFont typeface="Wingdings" pitchFamily="2" charset="2"/>
              <a:buChar char="§"/>
            </a:pPr>
            <a:endParaRPr lang="es-ES" dirty="0" smtClean="0">
              <a:solidFill>
                <a:schemeClr val="bg1"/>
              </a:solidFill>
            </a:endParaRPr>
          </a:p>
          <a:p>
            <a:pPr marL="822960" lvl="1" indent="-457200" algn="just">
              <a:buClr>
                <a:schemeClr val="tx1"/>
              </a:buClr>
              <a:buNone/>
            </a:pPr>
            <a:r>
              <a:rPr lang="es-ES" b="1" dirty="0" smtClean="0">
                <a:solidFill>
                  <a:schemeClr val="bg1"/>
                </a:solidFill>
              </a:rPr>
              <a:t>Consideraciones:</a:t>
            </a:r>
          </a:p>
          <a:p>
            <a:pPr marL="1371600" lvl="3" indent="-457200" algn="just">
              <a:buClr>
                <a:schemeClr val="bg1"/>
              </a:buClr>
              <a:buFont typeface="Wingdings" pitchFamily="2" charset="2"/>
              <a:buChar char="§"/>
            </a:pPr>
            <a:r>
              <a:rPr lang="es-ES" dirty="0" smtClean="0">
                <a:solidFill>
                  <a:schemeClr val="bg1"/>
                </a:solidFill>
              </a:rPr>
              <a:t>No se podía modificar las envolventes en su totalidad sino que había que realizar una mínima intervención.</a:t>
            </a:r>
          </a:p>
          <a:p>
            <a:pPr marL="1371600" lvl="3" indent="-457200" algn="just">
              <a:buClr>
                <a:schemeClr val="bg1"/>
              </a:buClr>
              <a:buFont typeface="Wingdings" pitchFamily="2" charset="2"/>
              <a:buChar char="§"/>
            </a:pPr>
            <a:r>
              <a:rPr lang="es-ES" dirty="0" smtClean="0">
                <a:solidFill>
                  <a:schemeClr val="bg1"/>
                </a:solidFill>
              </a:rPr>
              <a:t>La obra estaba contratada y no debía encarecer el contrato  en demasía.</a:t>
            </a:r>
          </a:p>
          <a:p>
            <a:pPr marL="1371600" lvl="3" indent="-457200" algn="just">
              <a:buClr>
                <a:schemeClr val="bg1"/>
              </a:buClr>
              <a:buFont typeface="Wingdings" pitchFamily="2" charset="2"/>
              <a:buChar char="§"/>
            </a:pPr>
            <a:r>
              <a:rPr lang="es-ES" dirty="0" smtClean="0">
                <a:solidFill>
                  <a:schemeClr val="bg1"/>
                </a:solidFill>
              </a:rPr>
              <a:t>No podíamos modificar las características y cantidades de las aberturas, por eso se optó solo por modificar el tipo de vidrio.</a:t>
            </a:r>
          </a:p>
          <a:p>
            <a:pPr marL="1371600" lvl="3" indent="-457200" algn="just">
              <a:buClr>
                <a:schemeClr val="tx1"/>
              </a:buClr>
              <a:buNone/>
            </a:pPr>
            <a:endParaRPr lang="es-ES" dirty="0" smtClean="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404664"/>
            <a:ext cx="8640960" cy="5760640"/>
          </a:xfrm>
        </p:spPr>
        <p:txBody>
          <a:bodyPr/>
          <a:lstStyle/>
          <a:p>
            <a:pPr algn="just">
              <a:buNone/>
            </a:pPr>
            <a:r>
              <a:rPr lang="es-AR" sz="2800" b="1" dirty="0" smtClean="0">
                <a:solidFill>
                  <a:schemeClr val="bg1"/>
                </a:solidFill>
              </a:rPr>
              <a:t>El trabajo se organizó en tres etapas: </a:t>
            </a:r>
          </a:p>
          <a:p>
            <a:pPr algn="just">
              <a:buNone/>
            </a:pPr>
            <a:r>
              <a:rPr lang="es-ES" sz="2400" dirty="0" smtClean="0">
                <a:solidFill>
                  <a:schemeClr val="bg1"/>
                </a:solidFill>
              </a:rPr>
              <a:t>En una primera etapa: </a:t>
            </a:r>
          </a:p>
          <a:p>
            <a:pPr algn="just">
              <a:buFont typeface="Wingdings" pitchFamily="2" charset="2"/>
              <a:buChar char="§"/>
            </a:pPr>
            <a:r>
              <a:rPr lang="es-AR" sz="1800" dirty="0" smtClean="0">
                <a:solidFill>
                  <a:schemeClr val="bg1"/>
                </a:solidFill>
              </a:rPr>
              <a:t>Verificación del comportamiento de la obra existente frente a los parámetros climáticos de temperatura y humedad, ya que la obra a intervenir consiste en una ampliación de una edificación existente. </a:t>
            </a:r>
          </a:p>
          <a:p>
            <a:pPr algn="just">
              <a:buFont typeface="Wingdings" pitchFamily="2" charset="2"/>
              <a:buChar char="§"/>
            </a:pPr>
            <a:r>
              <a:rPr lang="es-AR" sz="1800" dirty="0" smtClean="0">
                <a:solidFill>
                  <a:schemeClr val="bg1"/>
                </a:solidFill>
              </a:rPr>
              <a:t>Evaluación de la documentación contractual del edificio a construir y de su adecuación a normas. </a:t>
            </a:r>
          </a:p>
          <a:p>
            <a:pPr algn="just"/>
            <a:endParaRPr lang="es-ES" sz="1800" dirty="0" smtClean="0">
              <a:solidFill>
                <a:schemeClr val="bg1"/>
              </a:solidFill>
            </a:endParaRPr>
          </a:p>
          <a:p>
            <a:pPr algn="just">
              <a:buNone/>
            </a:pPr>
            <a:r>
              <a:rPr lang="es-AR" sz="2400" dirty="0" smtClean="0">
                <a:solidFill>
                  <a:schemeClr val="bg1"/>
                </a:solidFill>
              </a:rPr>
              <a:t>En una segunda etapa:</a:t>
            </a:r>
          </a:p>
          <a:p>
            <a:pPr algn="just">
              <a:buFont typeface="Wingdings" pitchFamily="2" charset="2"/>
              <a:buChar char="§"/>
            </a:pPr>
            <a:r>
              <a:rPr lang="es-AR" sz="1800" dirty="0" smtClean="0">
                <a:solidFill>
                  <a:schemeClr val="bg1"/>
                </a:solidFill>
              </a:rPr>
              <a:t>se proponen modificación ajustada a los parámetros determinados por las normas vigentes, en los </a:t>
            </a:r>
            <a:r>
              <a:rPr lang="es-ES" sz="1800" dirty="0" smtClean="0">
                <a:solidFill>
                  <a:schemeClr val="bg1"/>
                </a:solidFill>
              </a:rPr>
              <a:t>cerramientos verticales y horizontales .</a:t>
            </a:r>
          </a:p>
          <a:p>
            <a:pPr algn="just"/>
            <a:endParaRPr lang="es-ES" sz="2400" dirty="0" smtClean="0">
              <a:solidFill>
                <a:schemeClr val="bg1"/>
              </a:solidFill>
            </a:endParaRPr>
          </a:p>
          <a:p>
            <a:pPr algn="just">
              <a:buNone/>
            </a:pPr>
            <a:r>
              <a:rPr lang="es-AR" sz="2400" dirty="0" smtClean="0">
                <a:solidFill>
                  <a:schemeClr val="bg1"/>
                </a:solidFill>
              </a:rPr>
              <a:t>Una tercera etapa:</a:t>
            </a:r>
          </a:p>
          <a:p>
            <a:pPr algn="just">
              <a:buNone/>
            </a:pPr>
            <a:r>
              <a:rPr lang="es-AR" sz="2400" dirty="0" smtClean="0">
                <a:solidFill>
                  <a:schemeClr val="bg1"/>
                </a:solidFill>
              </a:rPr>
              <a:t> </a:t>
            </a:r>
            <a:r>
              <a:rPr lang="es-AR" sz="1800" dirty="0" smtClean="0">
                <a:solidFill>
                  <a:schemeClr val="bg1"/>
                </a:solidFill>
              </a:rPr>
              <a:t>estudio y evaluación de los resultados obtenidos mediante: </a:t>
            </a:r>
          </a:p>
          <a:p>
            <a:pPr algn="just">
              <a:buFont typeface="Wingdings" pitchFamily="2" charset="2"/>
              <a:buChar char="§"/>
            </a:pPr>
            <a:r>
              <a:rPr lang="es-ES" sz="1800" dirty="0" smtClean="0">
                <a:solidFill>
                  <a:schemeClr val="bg1"/>
                </a:solidFill>
              </a:rPr>
              <a:t>Encuesta a los usuarios </a:t>
            </a:r>
          </a:p>
          <a:p>
            <a:pPr algn="just">
              <a:buFont typeface="Wingdings" pitchFamily="2" charset="2"/>
              <a:buChar char="§"/>
            </a:pPr>
            <a:r>
              <a:rPr lang="es-AR" sz="1800" dirty="0" smtClean="0">
                <a:solidFill>
                  <a:schemeClr val="bg1"/>
                </a:solidFill>
              </a:rPr>
              <a:t>Medición de las condiciones higrotérmicas </a:t>
            </a:r>
          </a:p>
          <a:p>
            <a:pPr algn="just">
              <a:buFont typeface="Wingdings" pitchFamily="2" charset="2"/>
              <a:buChar char="§"/>
            </a:pPr>
            <a:endParaRPr lang="es-AR" sz="1800" dirty="0" smtClean="0">
              <a:solidFill>
                <a:schemeClr val="bg1"/>
              </a:solidFill>
            </a:endParaRPr>
          </a:p>
          <a:p>
            <a:pPr algn="just">
              <a:buFont typeface="Wingdings" pitchFamily="2" charset="2"/>
              <a:buChar char="§"/>
            </a:pPr>
            <a:endParaRPr lang="es-AR" sz="1800" dirty="0" smtClean="0">
              <a:solidFill>
                <a:schemeClr val="bg1"/>
              </a:solidFill>
            </a:endParaRPr>
          </a:p>
          <a:p>
            <a:pPr algn="just"/>
            <a:endParaRPr lang="es-ES" sz="1800"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4294967295"/>
          </p:nvPr>
        </p:nvSpPr>
        <p:spPr>
          <a:xfrm>
            <a:off x="428596" y="428604"/>
            <a:ext cx="8001024" cy="4071966"/>
          </a:xfrm>
        </p:spPr>
        <p:txBody>
          <a:bodyPr>
            <a:normAutofit/>
          </a:bodyPr>
          <a:lstStyle/>
          <a:p>
            <a:pPr algn="just">
              <a:buClr>
                <a:schemeClr val="bg1"/>
              </a:buClr>
              <a:buFont typeface="Wingdings" pitchFamily="2" charset="2"/>
              <a:buChar char="§"/>
            </a:pPr>
            <a:r>
              <a:rPr lang="es-ES" sz="1800" dirty="0" smtClean="0">
                <a:solidFill>
                  <a:schemeClr val="bg1"/>
                </a:solidFill>
              </a:rPr>
              <a:t>La ampliación continúa las características técnicas y constructivas del edificio existente Las modificaciones solo se pueden hacer en la construcción nueva.</a:t>
            </a:r>
          </a:p>
          <a:p>
            <a:pPr algn="just">
              <a:buClr>
                <a:schemeClr val="bg1"/>
              </a:buClr>
              <a:buFont typeface="Wingdings" pitchFamily="2" charset="2"/>
              <a:buChar char="§"/>
            </a:pPr>
            <a:r>
              <a:rPr lang="es-ES" sz="1800" dirty="0" smtClean="0">
                <a:solidFill>
                  <a:schemeClr val="bg1"/>
                </a:solidFill>
              </a:rPr>
              <a:t>La coexistencia de una edificación idéntica en cuanto a su ubicación, orientación, ocupación, horario de uso técnica constructiva, materiales etc. permite comparar la  prestación de la obra terminada en un mismo plano de igualdad que las obra modificada.</a:t>
            </a:r>
          </a:p>
          <a:p>
            <a:pPr algn="just">
              <a:buClr>
                <a:schemeClr val="bg1"/>
              </a:buClr>
              <a:buFont typeface="Wingdings" pitchFamily="2" charset="2"/>
              <a:buChar char="§"/>
            </a:pPr>
            <a:r>
              <a:rPr lang="es-ES" sz="1800" dirty="0" smtClean="0">
                <a:solidFill>
                  <a:schemeClr val="bg1"/>
                </a:solidFill>
              </a:rPr>
              <a:t>En la verificación de las condiciones higrotérmicas se concluye que las envolventes no cumplimentaban con las normas existentes y se corría peligro de condensaciones, tal como figura en el cuadro anexo</a:t>
            </a:r>
          </a:p>
          <a:p>
            <a:pPr marL="1371600" lvl="3" indent="-457200" algn="just">
              <a:buClr>
                <a:schemeClr val="bg1"/>
              </a:buClr>
              <a:buFont typeface="Wingdings" pitchFamily="2" charset="2"/>
              <a:buChar char="§"/>
            </a:pPr>
            <a:endParaRPr lang="es-ES" dirty="0" smtClean="0">
              <a:solidFill>
                <a:schemeClr val="bg1"/>
              </a:solidFill>
            </a:endParaRPr>
          </a:p>
        </p:txBody>
      </p:sp>
      <p:sp>
        <p:nvSpPr>
          <p:cNvPr id="5" name="4 Marcador de número de diapositiva"/>
          <p:cNvSpPr>
            <a:spLocks noGrp="1"/>
          </p:cNvSpPr>
          <p:nvPr>
            <p:ph type="sldNum" sz="quarter" idx="11"/>
          </p:nvPr>
        </p:nvSpPr>
        <p:spPr/>
        <p:txBody>
          <a:bodyPr/>
          <a:lstStyle/>
          <a:p>
            <a:fld id="{8BFF21C1-5C41-491F-8F14-0AAAC93B5576}" type="slidenum">
              <a:rPr lang="es-ES" smtClean="0"/>
              <a:pPr/>
              <a:t>7</a:t>
            </a:fld>
            <a:endParaRPr lang="es-ES" dirty="0"/>
          </a:p>
        </p:txBody>
      </p:sp>
      <p:pic>
        <p:nvPicPr>
          <p:cNvPr id="1026" name="Picture 2"/>
          <p:cNvPicPr>
            <a:picLocks noChangeAspect="1" noChangeArrowheads="1"/>
          </p:cNvPicPr>
          <p:nvPr/>
        </p:nvPicPr>
        <p:blipFill>
          <a:blip r:embed="rId3" cstate="print"/>
          <a:srcRect/>
          <a:stretch>
            <a:fillRect/>
          </a:stretch>
        </p:blipFill>
        <p:spPr bwMode="auto">
          <a:xfrm>
            <a:off x="1028600" y="3733378"/>
            <a:ext cx="7143800" cy="2647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000232" y="214290"/>
            <a:ext cx="6810375" cy="29337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323528" y="3524251"/>
            <a:ext cx="6858048" cy="3333749"/>
          </a:xfrm>
          <a:prstGeom prst="rect">
            <a:avLst/>
          </a:prstGeom>
          <a:noFill/>
          <a:ln w="9525">
            <a:noFill/>
            <a:miter lim="800000"/>
            <a:headEnd/>
            <a:tailEnd/>
          </a:ln>
          <a:effectLst/>
        </p:spPr>
      </p:pic>
      <p:sp>
        <p:nvSpPr>
          <p:cNvPr id="5" name="4 Marcador de número de diapositiva"/>
          <p:cNvSpPr>
            <a:spLocks noGrp="1"/>
          </p:cNvSpPr>
          <p:nvPr>
            <p:ph type="sldNum" sz="quarter" idx="12"/>
          </p:nvPr>
        </p:nvSpPr>
        <p:spPr/>
        <p:txBody>
          <a:bodyPr/>
          <a:lstStyle/>
          <a:p>
            <a:fld id="{8BFF21C1-5C41-491F-8F14-0AAAC93B5576}" type="slidenum">
              <a:rPr lang="es-ES" smtClean="0"/>
              <a:pPr/>
              <a:t>8</a:t>
            </a:fld>
            <a:endParaRPr lang="es-E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ox(in)">
                                      <p:cBhvr>
                                        <p:cTn id="7" dur="3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rquinotecto\Dropbox\UIEEE\Eficienci Energetica en el Habitat\isea 13.JPG"/>
          <p:cNvPicPr>
            <a:picLocks noChangeAspect="1" noChangeArrowheads="1"/>
          </p:cNvPicPr>
          <p:nvPr/>
        </p:nvPicPr>
        <p:blipFill>
          <a:blip r:embed="rId3" cstate="print">
            <a:lum contrast="10000"/>
          </a:blip>
          <a:srcRect r="3020"/>
          <a:stretch>
            <a:fillRect/>
          </a:stretch>
        </p:blipFill>
        <p:spPr bwMode="auto">
          <a:xfrm>
            <a:off x="3707904" y="1052736"/>
            <a:ext cx="5256584" cy="3955331"/>
          </a:xfrm>
          <a:prstGeom prst="rect">
            <a:avLst/>
          </a:prstGeom>
          <a:noFill/>
        </p:spPr>
      </p:pic>
      <p:pic>
        <p:nvPicPr>
          <p:cNvPr id="3" name="Picture 2" descr="C:\Users\arquinotecto\Dropbox\UIEEE\Eficienci Energetica en el Habitat\isea 10.JPG"/>
          <p:cNvPicPr>
            <a:picLocks noChangeAspect="1" noChangeArrowheads="1"/>
          </p:cNvPicPr>
          <p:nvPr/>
        </p:nvPicPr>
        <p:blipFill>
          <a:blip r:embed="rId4" cstate="print">
            <a:lum contrast="20000"/>
          </a:blip>
          <a:srcRect t="7478" r="38951"/>
          <a:stretch>
            <a:fillRect/>
          </a:stretch>
        </p:blipFill>
        <p:spPr bwMode="auto">
          <a:xfrm>
            <a:off x="144016" y="1052736"/>
            <a:ext cx="3491880" cy="3998356"/>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2770">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2770</Template>
  <TotalTime>190</TotalTime>
  <Words>1014</Words>
  <Application>Microsoft Office PowerPoint</Application>
  <PresentationFormat>Presentación en pantalla (4:3)</PresentationFormat>
  <Paragraphs>139</Paragraphs>
  <Slides>32</Slides>
  <Notes>32</Notes>
  <HiddenSlides>2</HiddenSlides>
  <MMClips>0</MMClips>
  <ScaleCrop>false</ScaleCrop>
  <HeadingPairs>
    <vt:vector size="4" baseType="variant">
      <vt:variant>
        <vt:lpstr>Tema</vt:lpstr>
      </vt:variant>
      <vt:variant>
        <vt:i4>1</vt:i4>
      </vt:variant>
      <vt:variant>
        <vt:lpstr>Títulos de diapositiva</vt:lpstr>
      </vt:variant>
      <vt:variant>
        <vt:i4>32</vt:i4>
      </vt:variant>
    </vt:vector>
  </HeadingPairs>
  <TitlesOfParts>
    <vt:vector size="33" baseType="lpstr">
      <vt:lpstr>2770</vt:lpstr>
      <vt:lpstr>  ESTUDIO Y EVALUACION DEL COMPORTAMIENTO HIGROTERMICO DE EDIFICIOS DEL U.N.C.    PROPUESTA DE READECUACION A NORMAS VIGENTES DEL EDIFICIO DE AMPLIACION DE LA SeCyT </vt:lpstr>
      <vt:lpstr>Diapositiva 2</vt:lpstr>
      <vt:lpstr>Diapositiva 3</vt:lpstr>
      <vt:lpstr>Diapositiva 4</vt:lpstr>
      <vt:lpstr>Diapositiva 5</vt:lpstr>
      <vt:lpstr>Diapositiva 6</vt:lpstr>
      <vt:lpstr>Diapositiva 7</vt:lpstr>
      <vt:lpstr>Diapositiva 8</vt:lpstr>
      <vt:lpstr>Diapositiva 9</vt:lpstr>
      <vt:lpstr>MODIFICACIONES PROPUESTAS</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Cielorraso con aislación térmica y barrera reguladora de vapor</vt:lpstr>
      <vt:lpstr>Diapositiva 23</vt:lpstr>
      <vt:lpstr>Diapositiva 24</vt:lpstr>
      <vt:lpstr>Diapositiva 25</vt:lpstr>
      <vt:lpstr>Diapositiva 26</vt:lpstr>
      <vt:lpstr>Diapositiva 27</vt:lpstr>
      <vt:lpstr>Diapositiva 28</vt:lpstr>
      <vt:lpstr>Diapositiva 29</vt:lpstr>
      <vt:lpstr>Diapositiva 30</vt:lpstr>
      <vt:lpstr>Evaluación económica</vt:lpstr>
      <vt:lpstr>Diapositiva 32</vt:lpstr>
    </vt:vector>
  </TitlesOfParts>
  <Company>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ESTUDIO Y EVALUACION DEL COMPORTAMIENTO HIGROTERMICO DE EDIFICIOS DEL U.N.C.    PROPUESTA DE READECUACION A NORMAS VIGENTES DEL EDIFICIO DE AMPLIACION DE LA SeCyT</dc:title>
  <dc:creator>quino</dc:creator>
  <cp:lastModifiedBy>arquinotecto</cp:lastModifiedBy>
  <cp:revision>17</cp:revision>
  <dcterms:created xsi:type="dcterms:W3CDTF">2013-09-18T11:13:57Z</dcterms:created>
  <dcterms:modified xsi:type="dcterms:W3CDTF">2014-10-16T10:46:46Z</dcterms:modified>
</cp:coreProperties>
</file>